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6" r:id="rId2"/>
    <p:sldId id="272" r:id="rId3"/>
    <p:sldId id="258" r:id="rId4"/>
    <p:sldId id="262" r:id="rId5"/>
    <p:sldId id="263" r:id="rId6"/>
    <p:sldId id="257" r:id="rId7"/>
    <p:sldId id="264" r:id="rId8"/>
    <p:sldId id="265" r:id="rId9"/>
    <p:sldId id="266" r:id="rId10"/>
    <p:sldId id="27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8D2BEA-3BC1-4932-9029-20C6AEDAB1C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447C937-AD20-4A0F-ACAB-6C7EA52B978D}">
      <dgm:prSet/>
      <dgm:spPr/>
      <dgm:t>
        <a:bodyPr/>
        <a:lstStyle/>
        <a:p>
          <a:pPr>
            <a:lnSpc>
              <a:spcPct val="100000"/>
            </a:lnSpc>
          </a:pPr>
          <a:r>
            <a:rPr lang="en-US" dirty="0"/>
            <a:t>The GMP is an initiative that is dedicated to assisting and improving the Court of Chancery's monitoring practices of individuals appointed to serve as guardians for incapacitated adults in the State of Delaware.  </a:t>
          </a:r>
        </a:p>
      </dgm:t>
    </dgm:pt>
    <dgm:pt modelId="{4B018556-9811-4335-B9CA-C45DB63F7950}" type="parTrans" cxnId="{871B3DAF-8022-4841-B142-3BA680708FAB}">
      <dgm:prSet/>
      <dgm:spPr/>
      <dgm:t>
        <a:bodyPr/>
        <a:lstStyle/>
        <a:p>
          <a:endParaRPr lang="en-US"/>
        </a:p>
      </dgm:t>
    </dgm:pt>
    <dgm:pt modelId="{AC6E48A7-265F-4B3E-B882-CB49813DCAC4}" type="sibTrans" cxnId="{871B3DAF-8022-4841-B142-3BA680708FAB}">
      <dgm:prSet/>
      <dgm:spPr/>
      <dgm:t>
        <a:bodyPr/>
        <a:lstStyle/>
        <a:p>
          <a:endParaRPr lang="en-US"/>
        </a:p>
      </dgm:t>
    </dgm:pt>
    <dgm:pt modelId="{8A77C18D-7162-460A-AED9-4DB2F70F0D27}">
      <dgm:prSet/>
      <dgm:spPr/>
      <dgm:t>
        <a:bodyPr/>
        <a:lstStyle/>
        <a:p>
          <a:pPr>
            <a:lnSpc>
              <a:spcPct val="100000"/>
            </a:lnSpc>
          </a:pPr>
          <a:r>
            <a:rPr lang="en-US"/>
            <a:t>In practice, the program acts as the “eyes and ears” of the Court ensuring guardians are fulfilling their duties and the person with a disability is safe, secure, and their needs are being met.  </a:t>
          </a:r>
        </a:p>
      </dgm:t>
    </dgm:pt>
    <dgm:pt modelId="{205BE22E-A7FB-4F28-BF36-258F541D63B1}" type="parTrans" cxnId="{06B723CE-90CB-4B9E-BF23-C29CDA197B7B}">
      <dgm:prSet/>
      <dgm:spPr/>
      <dgm:t>
        <a:bodyPr/>
        <a:lstStyle/>
        <a:p>
          <a:endParaRPr lang="en-US"/>
        </a:p>
      </dgm:t>
    </dgm:pt>
    <dgm:pt modelId="{CD802BE5-630A-434B-9B91-4D079E3B4994}" type="sibTrans" cxnId="{06B723CE-90CB-4B9E-BF23-C29CDA197B7B}">
      <dgm:prSet/>
      <dgm:spPr/>
      <dgm:t>
        <a:bodyPr/>
        <a:lstStyle/>
        <a:p>
          <a:endParaRPr lang="en-US"/>
        </a:p>
      </dgm:t>
    </dgm:pt>
    <dgm:pt modelId="{024A2096-B5DB-4805-A80F-B9961975C345}" type="pres">
      <dgm:prSet presAssocID="{B08D2BEA-3BC1-4932-9029-20C6AEDAB1CF}" presName="root" presStyleCnt="0">
        <dgm:presLayoutVars>
          <dgm:dir/>
          <dgm:resizeHandles val="exact"/>
        </dgm:presLayoutVars>
      </dgm:prSet>
      <dgm:spPr/>
    </dgm:pt>
    <dgm:pt modelId="{CEFC4B99-2404-47CA-9625-952B43C93B80}" type="pres">
      <dgm:prSet presAssocID="{7447C937-AD20-4A0F-ACAB-6C7EA52B978D}" presName="compNode" presStyleCnt="0"/>
      <dgm:spPr/>
    </dgm:pt>
    <dgm:pt modelId="{BCCCF0BE-D595-443D-A282-E8C1A2083CEB}" type="pres">
      <dgm:prSet presAssocID="{7447C937-AD20-4A0F-ACAB-6C7EA52B978D}" presName="bgRect" presStyleLbl="bgShp" presStyleIdx="0" presStyleCnt="2" custScaleX="98198" custScaleY="137745"/>
      <dgm:spPr/>
    </dgm:pt>
    <dgm:pt modelId="{11F59444-8653-4F11-B033-2616308150AC}" type="pres">
      <dgm:prSet presAssocID="{7447C937-AD20-4A0F-ACAB-6C7EA52B978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Judge"/>
        </a:ext>
      </dgm:extLst>
    </dgm:pt>
    <dgm:pt modelId="{7334BE56-40CC-44E8-9586-7240F08FDF4D}" type="pres">
      <dgm:prSet presAssocID="{7447C937-AD20-4A0F-ACAB-6C7EA52B978D}" presName="spaceRect" presStyleCnt="0"/>
      <dgm:spPr/>
    </dgm:pt>
    <dgm:pt modelId="{2DA08FE4-8082-41D6-8D7C-49A6D422FB62}" type="pres">
      <dgm:prSet presAssocID="{7447C937-AD20-4A0F-ACAB-6C7EA52B978D}" presName="parTx" presStyleLbl="revTx" presStyleIdx="0" presStyleCnt="2" custScaleY="167480">
        <dgm:presLayoutVars>
          <dgm:chMax val="0"/>
          <dgm:chPref val="0"/>
        </dgm:presLayoutVars>
      </dgm:prSet>
      <dgm:spPr/>
    </dgm:pt>
    <dgm:pt modelId="{E41F50E1-0299-4831-ADFC-26AD76DF7BFF}" type="pres">
      <dgm:prSet presAssocID="{AC6E48A7-265F-4B3E-B882-CB49813DCAC4}" presName="sibTrans" presStyleCnt="0"/>
      <dgm:spPr/>
    </dgm:pt>
    <dgm:pt modelId="{ED75F1CB-187B-413B-B6FD-70AF8B2472B2}" type="pres">
      <dgm:prSet presAssocID="{8A77C18D-7162-460A-AED9-4DB2F70F0D27}" presName="compNode" presStyleCnt="0"/>
      <dgm:spPr/>
    </dgm:pt>
    <dgm:pt modelId="{C04D7B61-A60B-4066-847E-EDF9A2D8EC86}" type="pres">
      <dgm:prSet presAssocID="{8A77C18D-7162-460A-AED9-4DB2F70F0D27}" presName="bgRect" presStyleLbl="bgShp" presStyleIdx="1" presStyleCnt="2" custScaleX="97297" custScaleY="138212" custLinFactNeighborY="706"/>
      <dgm:spPr/>
    </dgm:pt>
    <dgm:pt modelId="{A2142789-31F4-4BC3-82C0-423B4DE72F45}" type="pres">
      <dgm:prSet presAssocID="{8A77C18D-7162-460A-AED9-4DB2F70F0D2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B2E315BB-91AE-4400-A14D-AC47100C555B}" type="pres">
      <dgm:prSet presAssocID="{8A77C18D-7162-460A-AED9-4DB2F70F0D27}" presName="spaceRect" presStyleCnt="0"/>
      <dgm:spPr/>
    </dgm:pt>
    <dgm:pt modelId="{900B04AD-AAEC-4189-B71E-BE6492E5BB12}" type="pres">
      <dgm:prSet presAssocID="{8A77C18D-7162-460A-AED9-4DB2F70F0D27}" presName="parTx" presStyleLbl="revTx" presStyleIdx="1" presStyleCnt="2">
        <dgm:presLayoutVars>
          <dgm:chMax val="0"/>
          <dgm:chPref val="0"/>
        </dgm:presLayoutVars>
      </dgm:prSet>
      <dgm:spPr/>
    </dgm:pt>
  </dgm:ptLst>
  <dgm:cxnLst>
    <dgm:cxn modelId="{D2D8756E-226D-4DA1-8DCF-E002AE930593}" type="presOf" srcId="{7447C937-AD20-4A0F-ACAB-6C7EA52B978D}" destId="{2DA08FE4-8082-41D6-8D7C-49A6D422FB62}" srcOrd="0" destOrd="0" presId="urn:microsoft.com/office/officeart/2018/2/layout/IconVerticalSolidList"/>
    <dgm:cxn modelId="{84C58072-E4B4-4C08-B3A2-3D9FA891975E}" type="presOf" srcId="{8A77C18D-7162-460A-AED9-4DB2F70F0D27}" destId="{900B04AD-AAEC-4189-B71E-BE6492E5BB12}" srcOrd="0" destOrd="0" presId="urn:microsoft.com/office/officeart/2018/2/layout/IconVerticalSolidList"/>
    <dgm:cxn modelId="{4CF6C887-7CB1-4A3A-A1A9-9FAB7D0CF3EC}" type="presOf" srcId="{B08D2BEA-3BC1-4932-9029-20C6AEDAB1CF}" destId="{024A2096-B5DB-4805-A80F-B9961975C345}" srcOrd="0" destOrd="0" presId="urn:microsoft.com/office/officeart/2018/2/layout/IconVerticalSolidList"/>
    <dgm:cxn modelId="{871B3DAF-8022-4841-B142-3BA680708FAB}" srcId="{B08D2BEA-3BC1-4932-9029-20C6AEDAB1CF}" destId="{7447C937-AD20-4A0F-ACAB-6C7EA52B978D}" srcOrd="0" destOrd="0" parTransId="{4B018556-9811-4335-B9CA-C45DB63F7950}" sibTransId="{AC6E48A7-265F-4B3E-B882-CB49813DCAC4}"/>
    <dgm:cxn modelId="{06B723CE-90CB-4B9E-BF23-C29CDA197B7B}" srcId="{B08D2BEA-3BC1-4932-9029-20C6AEDAB1CF}" destId="{8A77C18D-7162-460A-AED9-4DB2F70F0D27}" srcOrd="1" destOrd="0" parTransId="{205BE22E-A7FB-4F28-BF36-258F541D63B1}" sibTransId="{CD802BE5-630A-434B-9B91-4D079E3B4994}"/>
    <dgm:cxn modelId="{82AB6255-4CC3-4114-A548-F7F486CAE13C}" type="presParOf" srcId="{024A2096-B5DB-4805-A80F-B9961975C345}" destId="{CEFC4B99-2404-47CA-9625-952B43C93B80}" srcOrd="0" destOrd="0" presId="urn:microsoft.com/office/officeart/2018/2/layout/IconVerticalSolidList"/>
    <dgm:cxn modelId="{8F7A557D-6353-4729-96D4-B436D902A15E}" type="presParOf" srcId="{CEFC4B99-2404-47CA-9625-952B43C93B80}" destId="{BCCCF0BE-D595-443D-A282-E8C1A2083CEB}" srcOrd="0" destOrd="0" presId="urn:microsoft.com/office/officeart/2018/2/layout/IconVerticalSolidList"/>
    <dgm:cxn modelId="{7740477B-3CDB-4D9B-89F3-A38D9166B1BD}" type="presParOf" srcId="{CEFC4B99-2404-47CA-9625-952B43C93B80}" destId="{11F59444-8653-4F11-B033-2616308150AC}" srcOrd="1" destOrd="0" presId="urn:microsoft.com/office/officeart/2018/2/layout/IconVerticalSolidList"/>
    <dgm:cxn modelId="{56FA9CD4-AFE8-4B5E-AADF-60F301872A60}" type="presParOf" srcId="{CEFC4B99-2404-47CA-9625-952B43C93B80}" destId="{7334BE56-40CC-44E8-9586-7240F08FDF4D}" srcOrd="2" destOrd="0" presId="urn:microsoft.com/office/officeart/2018/2/layout/IconVerticalSolidList"/>
    <dgm:cxn modelId="{D6B3E1CB-79D3-43BB-AE75-F8B1CFBB577F}" type="presParOf" srcId="{CEFC4B99-2404-47CA-9625-952B43C93B80}" destId="{2DA08FE4-8082-41D6-8D7C-49A6D422FB62}" srcOrd="3" destOrd="0" presId="urn:microsoft.com/office/officeart/2018/2/layout/IconVerticalSolidList"/>
    <dgm:cxn modelId="{6F8F309A-906D-48C7-BC7B-799A2AB30E8C}" type="presParOf" srcId="{024A2096-B5DB-4805-A80F-B9961975C345}" destId="{E41F50E1-0299-4831-ADFC-26AD76DF7BFF}" srcOrd="1" destOrd="0" presId="urn:microsoft.com/office/officeart/2018/2/layout/IconVerticalSolidList"/>
    <dgm:cxn modelId="{DA20664C-1F06-4DE6-A436-A7B410FF6192}" type="presParOf" srcId="{024A2096-B5DB-4805-A80F-B9961975C345}" destId="{ED75F1CB-187B-413B-B6FD-70AF8B2472B2}" srcOrd="2" destOrd="0" presId="urn:microsoft.com/office/officeart/2018/2/layout/IconVerticalSolidList"/>
    <dgm:cxn modelId="{7F107EDF-041F-449A-83F5-74B54F5A5EAC}" type="presParOf" srcId="{ED75F1CB-187B-413B-B6FD-70AF8B2472B2}" destId="{C04D7B61-A60B-4066-847E-EDF9A2D8EC86}" srcOrd="0" destOrd="0" presId="urn:microsoft.com/office/officeart/2018/2/layout/IconVerticalSolidList"/>
    <dgm:cxn modelId="{76FF7E0C-9ED1-44F1-847C-F81D810B3084}" type="presParOf" srcId="{ED75F1CB-187B-413B-B6FD-70AF8B2472B2}" destId="{A2142789-31F4-4BC3-82C0-423B4DE72F45}" srcOrd="1" destOrd="0" presId="urn:microsoft.com/office/officeart/2018/2/layout/IconVerticalSolidList"/>
    <dgm:cxn modelId="{791EC2BD-5C58-42B7-9680-25035D0A46C6}" type="presParOf" srcId="{ED75F1CB-187B-413B-B6FD-70AF8B2472B2}" destId="{B2E315BB-91AE-4400-A14D-AC47100C555B}" srcOrd="2" destOrd="0" presId="urn:microsoft.com/office/officeart/2018/2/layout/IconVerticalSolidList"/>
    <dgm:cxn modelId="{AF99D4AB-FF70-406A-B65D-86CB042C8D5E}" type="presParOf" srcId="{ED75F1CB-187B-413B-B6FD-70AF8B2472B2}" destId="{900B04AD-AAEC-4189-B71E-BE6492E5BB1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B29C99-2803-4ECA-9A7E-63AA582796F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68B987B-9727-48D7-AEA0-F3489259117A}">
      <dgm:prSet/>
      <dgm:spPr/>
      <dgm:t>
        <a:bodyPr/>
        <a:lstStyle/>
        <a:p>
          <a:pPr>
            <a:lnSpc>
              <a:spcPct val="100000"/>
            </a:lnSpc>
          </a:pPr>
          <a:r>
            <a:rPr lang="en-US"/>
            <a:t>In December 2021, a part-time casual/seasonal employee was hired to support the GMP and was given the title: Management Analyst (“Analyst”).  </a:t>
          </a:r>
        </a:p>
      </dgm:t>
    </dgm:pt>
    <dgm:pt modelId="{C762E971-EAAF-4D51-9887-FF991D79A05C}" type="parTrans" cxnId="{173755BC-CE7B-4808-8AF7-7C6136E37120}">
      <dgm:prSet/>
      <dgm:spPr/>
      <dgm:t>
        <a:bodyPr/>
        <a:lstStyle/>
        <a:p>
          <a:endParaRPr lang="en-US"/>
        </a:p>
      </dgm:t>
    </dgm:pt>
    <dgm:pt modelId="{1CCF6E4C-08C8-4737-9055-7357BC42A567}" type="sibTrans" cxnId="{173755BC-CE7B-4808-8AF7-7C6136E37120}">
      <dgm:prSet/>
      <dgm:spPr/>
      <dgm:t>
        <a:bodyPr/>
        <a:lstStyle/>
        <a:p>
          <a:endParaRPr lang="en-US"/>
        </a:p>
      </dgm:t>
    </dgm:pt>
    <dgm:pt modelId="{594AC5AF-98A7-4344-AAD5-9E5FC27CCD78}">
      <dgm:prSet/>
      <dgm:spPr/>
      <dgm:t>
        <a:bodyPr/>
        <a:lstStyle/>
        <a:p>
          <a:pPr>
            <a:lnSpc>
              <a:spcPct val="100000"/>
            </a:lnSpc>
          </a:pPr>
          <a:r>
            <a:rPr lang="en-US"/>
            <a:t>The GMP continues to be operated by two employees neither of which dedicate full time hours to the program.  </a:t>
          </a:r>
        </a:p>
      </dgm:t>
    </dgm:pt>
    <dgm:pt modelId="{2EF2FD64-5C49-464D-A01B-4200F5B6D818}" type="parTrans" cxnId="{C74E201E-719B-42BE-8037-0B9FC49286C1}">
      <dgm:prSet/>
      <dgm:spPr/>
      <dgm:t>
        <a:bodyPr/>
        <a:lstStyle/>
        <a:p>
          <a:endParaRPr lang="en-US"/>
        </a:p>
      </dgm:t>
    </dgm:pt>
    <dgm:pt modelId="{02A80308-B079-4806-BF92-57C53068E013}" type="sibTrans" cxnId="{C74E201E-719B-42BE-8037-0B9FC49286C1}">
      <dgm:prSet/>
      <dgm:spPr/>
      <dgm:t>
        <a:bodyPr/>
        <a:lstStyle/>
        <a:p>
          <a:endParaRPr lang="en-US"/>
        </a:p>
      </dgm:t>
    </dgm:pt>
    <dgm:pt modelId="{980921AD-65A7-4B09-BFBB-06028A30368C}" type="pres">
      <dgm:prSet presAssocID="{86B29C99-2803-4ECA-9A7E-63AA582796F8}" presName="root" presStyleCnt="0">
        <dgm:presLayoutVars>
          <dgm:dir/>
          <dgm:resizeHandles val="exact"/>
        </dgm:presLayoutVars>
      </dgm:prSet>
      <dgm:spPr/>
    </dgm:pt>
    <dgm:pt modelId="{84287A31-3F4A-45DB-B0A9-DA9DD5A08BC2}" type="pres">
      <dgm:prSet presAssocID="{568B987B-9727-48D7-AEA0-F3489259117A}" presName="compNode" presStyleCnt="0"/>
      <dgm:spPr/>
    </dgm:pt>
    <dgm:pt modelId="{66938B74-A410-4061-B1EC-01E548064ABA}" type="pres">
      <dgm:prSet presAssocID="{568B987B-9727-48D7-AEA0-F3489259117A}" presName="bgRect" presStyleLbl="bgShp" presStyleIdx="0" presStyleCnt="2"/>
      <dgm:spPr/>
    </dgm:pt>
    <dgm:pt modelId="{6357578D-8583-4C83-BDB9-C80869584D3F}" type="pres">
      <dgm:prSet presAssocID="{568B987B-9727-48D7-AEA0-F3489259117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12E64818-F947-401C-A305-4580DDDC2FF5}" type="pres">
      <dgm:prSet presAssocID="{568B987B-9727-48D7-AEA0-F3489259117A}" presName="spaceRect" presStyleCnt="0"/>
      <dgm:spPr/>
    </dgm:pt>
    <dgm:pt modelId="{29F564F4-C7F5-449D-B93A-9DD1A93A9857}" type="pres">
      <dgm:prSet presAssocID="{568B987B-9727-48D7-AEA0-F3489259117A}" presName="parTx" presStyleLbl="revTx" presStyleIdx="0" presStyleCnt="2">
        <dgm:presLayoutVars>
          <dgm:chMax val="0"/>
          <dgm:chPref val="0"/>
        </dgm:presLayoutVars>
      </dgm:prSet>
      <dgm:spPr/>
    </dgm:pt>
    <dgm:pt modelId="{7A8BE371-C33D-41C1-8CBC-FB074798F38D}" type="pres">
      <dgm:prSet presAssocID="{1CCF6E4C-08C8-4737-9055-7357BC42A567}" presName="sibTrans" presStyleCnt="0"/>
      <dgm:spPr/>
    </dgm:pt>
    <dgm:pt modelId="{1D6B7DA5-F009-40F4-AF14-0D3FF1AF1156}" type="pres">
      <dgm:prSet presAssocID="{594AC5AF-98A7-4344-AAD5-9E5FC27CCD78}" presName="compNode" presStyleCnt="0"/>
      <dgm:spPr/>
    </dgm:pt>
    <dgm:pt modelId="{1CF1C312-A78B-4C3F-A74C-640537D2706C}" type="pres">
      <dgm:prSet presAssocID="{594AC5AF-98A7-4344-AAD5-9E5FC27CCD78}" presName="bgRect" presStyleLbl="bgShp" presStyleIdx="1" presStyleCnt="2"/>
      <dgm:spPr/>
    </dgm:pt>
    <dgm:pt modelId="{0B9A5658-F839-4ECD-9520-D1D7323A8193}" type="pres">
      <dgm:prSet presAssocID="{594AC5AF-98A7-4344-AAD5-9E5FC27CCD7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4CD4BD74-4FB7-4B75-997E-2163FCDBDEDD}" type="pres">
      <dgm:prSet presAssocID="{594AC5AF-98A7-4344-AAD5-9E5FC27CCD78}" presName="spaceRect" presStyleCnt="0"/>
      <dgm:spPr/>
    </dgm:pt>
    <dgm:pt modelId="{A654ECC3-5218-40B6-AB41-E78FDA337765}" type="pres">
      <dgm:prSet presAssocID="{594AC5AF-98A7-4344-AAD5-9E5FC27CCD78}" presName="parTx" presStyleLbl="revTx" presStyleIdx="1" presStyleCnt="2">
        <dgm:presLayoutVars>
          <dgm:chMax val="0"/>
          <dgm:chPref val="0"/>
        </dgm:presLayoutVars>
      </dgm:prSet>
      <dgm:spPr/>
    </dgm:pt>
  </dgm:ptLst>
  <dgm:cxnLst>
    <dgm:cxn modelId="{C74E201E-719B-42BE-8037-0B9FC49286C1}" srcId="{86B29C99-2803-4ECA-9A7E-63AA582796F8}" destId="{594AC5AF-98A7-4344-AAD5-9E5FC27CCD78}" srcOrd="1" destOrd="0" parTransId="{2EF2FD64-5C49-464D-A01B-4200F5B6D818}" sibTransId="{02A80308-B079-4806-BF92-57C53068E013}"/>
    <dgm:cxn modelId="{DA286D6D-2F5E-4876-A052-FE13A5C8F7A7}" type="presOf" srcId="{86B29C99-2803-4ECA-9A7E-63AA582796F8}" destId="{980921AD-65A7-4B09-BFBB-06028A30368C}" srcOrd="0" destOrd="0" presId="urn:microsoft.com/office/officeart/2018/2/layout/IconVerticalSolidList"/>
    <dgm:cxn modelId="{173755BC-CE7B-4808-8AF7-7C6136E37120}" srcId="{86B29C99-2803-4ECA-9A7E-63AA582796F8}" destId="{568B987B-9727-48D7-AEA0-F3489259117A}" srcOrd="0" destOrd="0" parTransId="{C762E971-EAAF-4D51-9887-FF991D79A05C}" sibTransId="{1CCF6E4C-08C8-4737-9055-7357BC42A567}"/>
    <dgm:cxn modelId="{50DBAADA-765E-43DF-86BB-7E3F4AD60F34}" type="presOf" srcId="{568B987B-9727-48D7-AEA0-F3489259117A}" destId="{29F564F4-C7F5-449D-B93A-9DD1A93A9857}" srcOrd="0" destOrd="0" presId="urn:microsoft.com/office/officeart/2018/2/layout/IconVerticalSolidList"/>
    <dgm:cxn modelId="{8A596EE9-A708-4C03-AEEE-66C060B91324}" type="presOf" srcId="{594AC5AF-98A7-4344-AAD5-9E5FC27CCD78}" destId="{A654ECC3-5218-40B6-AB41-E78FDA337765}" srcOrd="0" destOrd="0" presId="urn:microsoft.com/office/officeart/2018/2/layout/IconVerticalSolidList"/>
    <dgm:cxn modelId="{B7B7E607-C405-4777-81AC-2DE636EEDA51}" type="presParOf" srcId="{980921AD-65A7-4B09-BFBB-06028A30368C}" destId="{84287A31-3F4A-45DB-B0A9-DA9DD5A08BC2}" srcOrd="0" destOrd="0" presId="urn:microsoft.com/office/officeart/2018/2/layout/IconVerticalSolidList"/>
    <dgm:cxn modelId="{E75E179D-475B-462B-9B8E-D2104BE328BD}" type="presParOf" srcId="{84287A31-3F4A-45DB-B0A9-DA9DD5A08BC2}" destId="{66938B74-A410-4061-B1EC-01E548064ABA}" srcOrd="0" destOrd="0" presId="urn:microsoft.com/office/officeart/2018/2/layout/IconVerticalSolidList"/>
    <dgm:cxn modelId="{CC28BC83-2E54-48B4-BA0E-A8E6993543F2}" type="presParOf" srcId="{84287A31-3F4A-45DB-B0A9-DA9DD5A08BC2}" destId="{6357578D-8583-4C83-BDB9-C80869584D3F}" srcOrd="1" destOrd="0" presId="urn:microsoft.com/office/officeart/2018/2/layout/IconVerticalSolidList"/>
    <dgm:cxn modelId="{D9670DE2-AAC4-460D-A262-42950FEC0647}" type="presParOf" srcId="{84287A31-3F4A-45DB-B0A9-DA9DD5A08BC2}" destId="{12E64818-F947-401C-A305-4580DDDC2FF5}" srcOrd="2" destOrd="0" presId="urn:microsoft.com/office/officeart/2018/2/layout/IconVerticalSolidList"/>
    <dgm:cxn modelId="{65FFCCC2-F188-4B6C-85F6-C7B8926CC0AC}" type="presParOf" srcId="{84287A31-3F4A-45DB-B0A9-DA9DD5A08BC2}" destId="{29F564F4-C7F5-449D-B93A-9DD1A93A9857}" srcOrd="3" destOrd="0" presId="urn:microsoft.com/office/officeart/2018/2/layout/IconVerticalSolidList"/>
    <dgm:cxn modelId="{BEB266E4-B930-43B8-8A33-05F1E59CF905}" type="presParOf" srcId="{980921AD-65A7-4B09-BFBB-06028A30368C}" destId="{7A8BE371-C33D-41C1-8CBC-FB074798F38D}" srcOrd="1" destOrd="0" presId="urn:microsoft.com/office/officeart/2018/2/layout/IconVerticalSolidList"/>
    <dgm:cxn modelId="{DB48A67F-C047-4748-8B55-57E144C20575}" type="presParOf" srcId="{980921AD-65A7-4B09-BFBB-06028A30368C}" destId="{1D6B7DA5-F009-40F4-AF14-0D3FF1AF1156}" srcOrd="2" destOrd="0" presId="urn:microsoft.com/office/officeart/2018/2/layout/IconVerticalSolidList"/>
    <dgm:cxn modelId="{53509F31-C801-47F9-BC6B-637553FA795C}" type="presParOf" srcId="{1D6B7DA5-F009-40F4-AF14-0D3FF1AF1156}" destId="{1CF1C312-A78B-4C3F-A74C-640537D2706C}" srcOrd="0" destOrd="0" presId="urn:microsoft.com/office/officeart/2018/2/layout/IconVerticalSolidList"/>
    <dgm:cxn modelId="{6E6928DE-A841-48B3-9906-7C93E242023E}" type="presParOf" srcId="{1D6B7DA5-F009-40F4-AF14-0D3FF1AF1156}" destId="{0B9A5658-F839-4ECD-9520-D1D7323A8193}" srcOrd="1" destOrd="0" presId="urn:microsoft.com/office/officeart/2018/2/layout/IconVerticalSolidList"/>
    <dgm:cxn modelId="{A6D1EB50-9D47-4D9B-A5A7-9C58D67353A0}" type="presParOf" srcId="{1D6B7DA5-F009-40F4-AF14-0D3FF1AF1156}" destId="{4CD4BD74-4FB7-4B75-997E-2163FCDBDEDD}" srcOrd="2" destOrd="0" presId="urn:microsoft.com/office/officeart/2018/2/layout/IconVerticalSolidList"/>
    <dgm:cxn modelId="{8057FEBF-5EED-4143-838D-C94451E6E218}" type="presParOf" srcId="{1D6B7DA5-F009-40F4-AF14-0D3FF1AF1156}" destId="{A654ECC3-5218-40B6-AB41-E78FDA33776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4E60A8-D916-4D74-B521-C8FDA7BA412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99362B4-0F93-40F6-A8D2-83C4E8040ACD}">
      <dgm:prSet/>
      <dgm:spPr/>
      <dgm:t>
        <a:bodyPr/>
        <a:lstStyle/>
        <a:p>
          <a:r>
            <a:rPr lang="en-US" dirty="0"/>
            <a:t>The Guardianship Advocacy Director is appointed directly by Court Order to investigate complex guardianship issues in specific cases.  The GAD has 90 days to complete an investigation and file a Director’s Report onto the docket unless expedited by the Court in which the timeframe is reduced to 30 days.  </a:t>
          </a:r>
        </a:p>
      </dgm:t>
    </dgm:pt>
    <dgm:pt modelId="{36C7B919-893B-4AE6-B841-BF7AEECF2E2A}" type="parTrans" cxnId="{A770A53A-0664-4B85-AC41-9ACD409ECAAE}">
      <dgm:prSet/>
      <dgm:spPr/>
      <dgm:t>
        <a:bodyPr/>
        <a:lstStyle/>
        <a:p>
          <a:endParaRPr lang="en-US"/>
        </a:p>
      </dgm:t>
    </dgm:pt>
    <dgm:pt modelId="{9E0AC186-0656-409B-81BA-5E8617A08E20}" type="sibTrans" cxnId="{A770A53A-0664-4B85-AC41-9ACD409ECAAE}">
      <dgm:prSet/>
      <dgm:spPr/>
      <dgm:t>
        <a:bodyPr/>
        <a:lstStyle/>
        <a:p>
          <a:endParaRPr lang="en-US"/>
        </a:p>
      </dgm:t>
    </dgm:pt>
    <dgm:pt modelId="{D6366BAA-A367-49A0-8BFD-E6780F9D0B87}">
      <dgm:prSet/>
      <dgm:spPr/>
      <dgm:t>
        <a:bodyPr/>
        <a:lstStyle/>
        <a:p>
          <a:r>
            <a:rPr lang="en-US"/>
            <a:t>The Court provides the Analyst with a revolving list of random guardianship cases from all three counties.  The Analyst interviews guardians and the person with the disability (if appropriate), and files a Routine Analyst Report onto the docket.  </a:t>
          </a:r>
        </a:p>
      </dgm:t>
    </dgm:pt>
    <dgm:pt modelId="{7EC9E300-96CF-4B42-964C-F552F16BEE05}" type="parTrans" cxnId="{0A8868A5-BB61-489F-A62C-0905523BF807}">
      <dgm:prSet/>
      <dgm:spPr/>
      <dgm:t>
        <a:bodyPr/>
        <a:lstStyle/>
        <a:p>
          <a:endParaRPr lang="en-US"/>
        </a:p>
      </dgm:t>
    </dgm:pt>
    <dgm:pt modelId="{0349EA9B-1507-4597-99FC-43DD13EB393C}" type="sibTrans" cxnId="{0A8868A5-BB61-489F-A62C-0905523BF807}">
      <dgm:prSet/>
      <dgm:spPr/>
      <dgm:t>
        <a:bodyPr/>
        <a:lstStyle/>
        <a:p>
          <a:endParaRPr lang="en-US"/>
        </a:p>
      </dgm:t>
    </dgm:pt>
    <dgm:pt modelId="{84815193-C4EA-47B4-AB52-4DB47AC713F5}">
      <dgm:prSet/>
      <dgm:spPr/>
      <dgm:t>
        <a:bodyPr/>
        <a:lstStyle/>
        <a:p>
          <a:r>
            <a:rPr lang="en-US"/>
            <a:t>Reports of both the GAD and Analyst are filed under seal and not routinely provided to interested parties.  </a:t>
          </a:r>
        </a:p>
      </dgm:t>
    </dgm:pt>
    <dgm:pt modelId="{401D5093-8807-48D6-9242-7927154CE18B}" type="parTrans" cxnId="{FDE47739-D149-4E65-B4E8-712914347DA7}">
      <dgm:prSet/>
      <dgm:spPr/>
      <dgm:t>
        <a:bodyPr/>
        <a:lstStyle/>
        <a:p>
          <a:endParaRPr lang="en-US"/>
        </a:p>
      </dgm:t>
    </dgm:pt>
    <dgm:pt modelId="{EB81791A-CA8C-42C3-8C3B-94C50FD5D40B}" type="sibTrans" cxnId="{FDE47739-D149-4E65-B4E8-712914347DA7}">
      <dgm:prSet/>
      <dgm:spPr/>
      <dgm:t>
        <a:bodyPr/>
        <a:lstStyle/>
        <a:p>
          <a:endParaRPr lang="en-US"/>
        </a:p>
      </dgm:t>
    </dgm:pt>
    <dgm:pt modelId="{940FEC85-1B64-4BD6-AE73-EA791FF97D34}" type="pres">
      <dgm:prSet presAssocID="{2B4E60A8-D916-4D74-B521-C8FDA7BA412F}" presName="vert0" presStyleCnt="0">
        <dgm:presLayoutVars>
          <dgm:dir/>
          <dgm:animOne val="branch"/>
          <dgm:animLvl val="lvl"/>
        </dgm:presLayoutVars>
      </dgm:prSet>
      <dgm:spPr/>
    </dgm:pt>
    <dgm:pt modelId="{1267C6F0-D3AF-4182-9E48-A2A262AE7C90}" type="pres">
      <dgm:prSet presAssocID="{099362B4-0F93-40F6-A8D2-83C4E8040ACD}" presName="thickLine" presStyleLbl="alignNode1" presStyleIdx="0" presStyleCnt="3"/>
      <dgm:spPr/>
    </dgm:pt>
    <dgm:pt modelId="{E098C46C-E1A3-4A5F-AC27-D1A8C58B8300}" type="pres">
      <dgm:prSet presAssocID="{099362B4-0F93-40F6-A8D2-83C4E8040ACD}" presName="horz1" presStyleCnt="0"/>
      <dgm:spPr/>
    </dgm:pt>
    <dgm:pt modelId="{441AA012-6B95-4BD5-ADCD-C208BD414718}" type="pres">
      <dgm:prSet presAssocID="{099362B4-0F93-40F6-A8D2-83C4E8040ACD}" presName="tx1" presStyleLbl="revTx" presStyleIdx="0" presStyleCnt="3"/>
      <dgm:spPr/>
    </dgm:pt>
    <dgm:pt modelId="{E910B89C-002E-46D6-A1FE-FD0ADD02E952}" type="pres">
      <dgm:prSet presAssocID="{099362B4-0F93-40F6-A8D2-83C4E8040ACD}" presName="vert1" presStyleCnt="0"/>
      <dgm:spPr/>
    </dgm:pt>
    <dgm:pt modelId="{F0984FE1-987E-49DE-81A4-8FFFE98E7348}" type="pres">
      <dgm:prSet presAssocID="{D6366BAA-A367-49A0-8BFD-E6780F9D0B87}" presName="thickLine" presStyleLbl="alignNode1" presStyleIdx="1" presStyleCnt="3"/>
      <dgm:spPr/>
    </dgm:pt>
    <dgm:pt modelId="{3604AC81-A9D9-4AEB-9D69-C2AAF0DD206B}" type="pres">
      <dgm:prSet presAssocID="{D6366BAA-A367-49A0-8BFD-E6780F9D0B87}" presName="horz1" presStyleCnt="0"/>
      <dgm:spPr/>
    </dgm:pt>
    <dgm:pt modelId="{F75F2666-9016-424F-A35F-A621739D76B4}" type="pres">
      <dgm:prSet presAssocID="{D6366BAA-A367-49A0-8BFD-E6780F9D0B87}" presName="tx1" presStyleLbl="revTx" presStyleIdx="1" presStyleCnt="3"/>
      <dgm:spPr/>
    </dgm:pt>
    <dgm:pt modelId="{484FAF2C-09DE-4B63-9454-25045E18F6ED}" type="pres">
      <dgm:prSet presAssocID="{D6366BAA-A367-49A0-8BFD-E6780F9D0B87}" presName="vert1" presStyleCnt="0"/>
      <dgm:spPr/>
    </dgm:pt>
    <dgm:pt modelId="{96395466-4DB2-433A-951D-051F0A24C158}" type="pres">
      <dgm:prSet presAssocID="{84815193-C4EA-47B4-AB52-4DB47AC713F5}" presName="thickLine" presStyleLbl="alignNode1" presStyleIdx="2" presStyleCnt="3"/>
      <dgm:spPr/>
    </dgm:pt>
    <dgm:pt modelId="{3B4DFFB6-D7FB-4AB0-A212-08BFB1BB8586}" type="pres">
      <dgm:prSet presAssocID="{84815193-C4EA-47B4-AB52-4DB47AC713F5}" presName="horz1" presStyleCnt="0"/>
      <dgm:spPr/>
    </dgm:pt>
    <dgm:pt modelId="{C93791F9-BE23-4309-ADAB-C48113E26B11}" type="pres">
      <dgm:prSet presAssocID="{84815193-C4EA-47B4-AB52-4DB47AC713F5}" presName="tx1" presStyleLbl="revTx" presStyleIdx="2" presStyleCnt="3"/>
      <dgm:spPr/>
    </dgm:pt>
    <dgm:pt modelId="{86D10461-170B-4B33-A10A-7498EB067BCA}" type="pres">
      <dgm:prSet presAssocID="{84815193-C4EA-47B4-AB52-4DB47AC713F5}" presName="vert1" presStyleCnt="0"/>
      <dgm:spPr/>
    </dgm:pt>
  </dgm:ptLst>
  <dgm:cxnLst>
    <dgm:cxn modelId="{D03E2111-5EB7-4381-A356-672213978445}" type="presOf" srcId="{2B4E60A8-D916-4D74-B521-C8FDA7BA412F}" destId="{940FEC85-1B64-4BD6-AE73-EA791FF97D34}" srcOrd="0" destOrd="0" presId="urn:microsoft.com/office/officeart/2008/layout/LinedList"/>
    <dgm:cxn modelId="{FDE47739-D149-4E65-B4E8-712914347DA7}" srcId="{2B4E60A8-D916-4D74-B521-C8FDA7BA412F}" destId="{84815193-C4EA-47B4-AB52-4DB47AC713F5}" srcOrd="2" destOrd="0" parTransId="{401D5093-8807-48D6-9242-7927154CE18B}" sibTransId="{EB81791A-CA8C-42C3-8C3B-94C50FD5D40B}"/>
    <dgm:cxn modelId="{A770A53A-0664-4B85-AC41-9ACD409ECAAE}" srcId="{2B4E60A8-D916-4D74-B521-C8FDA7BA412F}" destId="{099362B4-0F93-40F6-A8D2-83C4E8040ACD}" srcOrd="0" destOrd="0" parTransId="{36C7B919-893B-4AE6-B841-BF7AEECF2E2A}" sibTransId="{9E0AC186-0656-409B-81BA-5E8617A08E20}"/>
    <dgm:cxn modelId="{0A8868A5-BB61-489F-A62C-0905523BF807}" srcId="{2B4E60A8-D916-4D74-B521-C8FDA7BA412F}" destId="{D6366BAA-A367-49A0-8BFD-E6780F9D0B87}" srcOrd="1" destOrd="0" parTransId="{7EC9E300-96CF-4B42-964C-F552F16BEE05}" sibTransId="{0349EA9B-1507-4597-99FC-43DD13EB393C}"/>
    <dgm:cxn modelId="{7B1D39BE-9720-4FE0-B13E-318F65B5B31B}" type="presOf" srcId="{099362B4-0F93-40F6-A8D2-83C4E8040ACD}" destId="{441AA012-6B95-4BD5-ADCD-C208BD414718}" srcOrd="0" destOrd="0" presId="urn:microsoft.com/office/officeart/2008/layout/LinedList"/>
    <dgm:cxn modelId="{27E720E5-9FAB-4D2D-9938-EFF4ECDF40A8}" type="presOf" srcId="{84815193-C4EA-47B4-AB52-4DB47AC713F5}" destId="{C93791F9-BE23-4309-ADAB-C48113E26B11}" srcOrd="0" destOrd="0" presId="urn:microsoft.com/office/officeart/2008/layout/LinedList"/>
    <dgm:cxn modelId="{9CAE58EA-DBBC-4E7D-84BD-31D4F1F9DEDC}" type="presOf" srcId="{D6366BAA-A367-49A0-8BFD-E6780F9D0B87}" destId="{F75F2666-9016-424F-A35F-A621739D76B4}" srcOrd="0" destOrd="0" presId="urn:microsoft.com/office/officeart/2008/layout/LinedList"/>
    <dgm:cxn modelId="{A78EA9BA-98C8-4274-8FB6-3582604DC06F}" type="presParOf" srcId="{940FEC85-1B64-4BD6-AE73-EA791FF97D34}" destId="{1267C6F0-D3AF-4182-9E48-A2A262AE7C90}" srcOrd="0" destOrd="0" presId="urn:microsoft.com/office/officeart/2008/layout/LinedList"/>
    <dgm:cxn modelId="{588D71B6-5611-4040-AFEE-36727F122BFD}" type="presParOf" srcId="{940FEC85-1B64-4BD6-AE73-EA791FF97D34}" destId="{E098C46C-E1A3-4A5F-AC27-D1A8C58B8300}" srcOrd="1" destOrd="0" presId="urn:microsoft.com/office/officeart/2008/layout/LinedList"/>
    <dgm:cxn modelId="{197589FD-9A89-47BA-BA30-F75529BE77A3}" type="presParOf" srcId="{E098C46C-E1A3-4A5F-AC27-D1A8C58B8300}" destId="{441AA012-6B95-4BD5-ADCD-C208BD414718}" srcOrd="0" destOrd="0" presId="urn:microsoft.com/office/officeart/2008/layout/LinedList"/>
    <dgm:cxn modelId="{DF537987-FA51-4D52-B601-3ADC7937A3A3}" type="presParOf" srcId="{E098C46C-E1A3-4A5F-AC27-D1A8C58B8300}" destId="{E910B89C-002E-46D6-A1FE-FD0ADD02E952}" srcOrd="1" destOrd="0" presId="urn:microsoft.com/office/officeart/2008/layout/LinedList"/>
    <dgm:cxn modelId="{18CC7814-D928-4840-BF88-698D85CDD88F}" type="presParOf" srcId="{940FEC85-1B64-4BD6-AE73-EA791FF97D34}" destId="{F0984FE1-987E-49DE-81A4-8FFFE98E7348}" srcOrd="2" destOrd="0" presId="urn:microsoft.com/office/officeart/2008/layout/LinedList"/>
    <dgm:cxn modelId="{9B2DDF1D-EB0B-4875-BBD1-63FCC8EC1F53}" type="presParOf" srcId="{940FEC85-1B64-4BD6-AE73-EA791FF97D34}" destId="{3604AC81-A9D9-4AEB-9D69-C2AAF0DD206B}" srcOrd="3" destOrd="0" presId="urn:microsoft.com/office/officeart/2008/layout/LinedList"/>
    <dgm:cxn modelId="{C03704C9-BBFA-4DE2-881E-F89A9BCE51C1}" type="presParOf" srcId="{3604AC81-A9D9-4AEB-9D69-C2AAF0DD206B}" destId="{F75F2666-9016-424F-A35F-A621739D76B4}" srcOrd="0" destOrd="0" presId="urn:microsoft.com/office/officeart/2008/layout/LinedList"/>
    <dgm:cxn modelId="{E171F6EC-0C56-44F3-9ECA-1C5402A5498B}" type="presParOf" srcId="{3604AC81-A9D9-4AEB-9D69-C2AAF0DD206B}" destId="{484FAF2C-09DE-4B63-9454-25045E18F6ED}" srcOrd="1" destOrd="0" presId="urn:microsoft.com/office/officeart/2008/layout/LinedList"/>
    <dgm:cxn modelId="{DE33E21D-4019-4235-9DAA-9DD5704B7AA7}" type="presParOf" srcId="{940FEC85-1B64-4BD6-AE73-EA791FF97D34}" destId="{96395466-4DB2-433A-951D-051F0A24C158}" srcOrd="4" destOrd="0" presId="urn:microsoft.com/office/officeart/2008/layout/LinedList"/>
    <dgm:cxn modelId="{B295EF93-60BD-4478-86E7-1372632F1A2F}" type="presParOf" srcId="{940FEC85-1B64-4BD6-AE73-EA791FF97D34}" destId="{3B4DFFB6-D7FB-4AB0-A212-08BFB1BB8586}" srcOrd="5" destOrd="0" presId="urn:microsoft.com/office/officeart/2008/layout/LinedList"/>
    <dgm:cxn modelId="{4F8A91CA-7B58-4D39-810B-424AA5C33765}" type="presParOf" srcId="{3B4DFFB6-D7FB-4AB0-A212-08BFB1BB8586}" destId="{C93791F9-BE23-4309-ADAB-C48113E26B11}" srcOrd="0" destOrd="0" presId="urn:microsoft.com/office/officeart/2008/layout/LinedList"/>
    <dgm:cxn modelId="{2B69AC7B-29B5-4331-97C1-1B6B2BC2DFE1}" type="presParOf" srcId="{3B4DFFB6-D7FB-4AB0-A212-08BFB1BB8586}" destId="{86D10461-170B-4B33-A10A-7498EB067BC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54528E-CB04-430B-9A78-046FB87DB35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42BB7D9-E7D5-4A11-BFC7-890E6757797F}">
      <dgm:prSet/>
      <dgm:spPr/>
      <dgm:t>
        <a:bodyPr/>
        <a:lstStyle/>
        <a:p>
          <a:r>
            <a:rPr lang="en-US"/>
            <a:t>On  average, the GAD completes 30+ complex investigative reports each year while the Analyst completes 300+ routine reports.  </a:t>
          </a:r>
        </a:p>
      </dgm:t>
    </dgm:pt>
    <dgm:pt modelId="{DDF9BECD-9CB6-45D7-8AA3-C0F88E0B4B56}" type="parTrans" cxnId="{73C36AE6-5A5A-4910-9A7B-FB1476C60E6F}">
      <dgm:prSet/>
      <dgm:spPr/>
      <dgm:t>
        <a:bodyPr/>
        <a:lstStyle/>
        <a:p>
          <a:endParaRPr lang="en-US"/>
        </a:p>
      </dgm:t>
    </dgm:pt>
    <dgm:pt modelId="{7C9EEE64-6FC1-4B5A-8213-00E72E9E60D7}" type="sibTrans" cxnId="{73C36AE6-5A5A-4910-9A7B-FB1476C60E6F}">
      <dgm:prSet/>
      <dgm:spPr/>
      <dgm:t>
        <a:bodyPr/>
        <a:lstStyle/>
        <a:p>
          <a:endParaRPr lang="en-US"/>
        </a:p>
      </dgm:t>
    </dgm:pt>
    <dgm:pt modelId="{C2787277-26BC-41A0-8E33-3CD92CADE96B}">
      <dgm:prSet/>
      <dgm:spPr/>
      <dgm:t>
        <a:bodyPr/>
        <a:lstStyle/>
        <a:p>
          <a:r>
            <a:rPr lang="en-US"/>
            <a:t>In total, the GMP monitors approximately 10% of the Court of Chancery’s adult guardianships cases each year.  </a:t>
          </a:r>
        </a:p>
      </dgm:t>
    </dgm:pt>
    <dgm:pt modelId="{6BECEDE1-3546-4C10-8637-BD5973E96679}" type="parTrans" cxnId="{54A1E8AA-8A74-46E9-B27F-2C561B141677}">
      <dgm:prSet/>
      <dgm:spPr/>
      <dgm:t>
        <a:bodyPr/>
        <a:lstStyle/>
        <a:p>
          <a:endParaRPr lang="en-US"/>
        </a:p>
      </dgm:t>
    </dgm:pt>
    <dgm:pt modelId="{2FA92DB3-6A00-4D28-AD06-546407CEAC6C}" type="sibTrans" cxnId="{54A1E8AA-8A74-46E9-B27F-2C561B141677}">
      <dgm:prSet/>
      <dgm:spPr/>
      <dgm:t>
        <a:bodyPr/>
        <a:lstStyle/>
        <a:p>
          <a:endParaRPr lang="en-US"/>
        </a:p>
      </dgm:t>
    </dgm:pt>
    <dgm:pt modelId="{4B7D74EC-657F-4CCA-803A-5A54A5FF608E}" type="pres">
      <dgm:prSet presAssocID="{CD54528E-CB04-430B-9A78-046FB87DB351}" presName="hierChild1" presStyleCnt="0">
        <dgm:presLayoutVars>
          <dgm:chPref val="1"/>
          <dgm:dir/>
          <dgm:animOne val="branch"/>
          <dgm:animLvl val="lvl"/>
          <dgm:resizeHandles/>
        </dgm:presLayoutVars>
      </dgm:prSet>
      <dgm:spPr/>
    </dgm:pt>
    <dgm:pt modelId="{49930340-131E-4AF8-A041-262D6BF1E993}" type="pres">
      <dgm:prSet presAssocID="{142BB7D9-E7D5-4A11-BFC7-890E6757797F}" presName="hierRoot1" presStyleCnt="0"/>
      <dgm:spPr/>
    </dgm:pt>
    <dgm:pt modelId="{450029C9-371D-45E5-9FB2-3258D4749A45}" type="pres">
      <dgm:prSet presAssocID="{142BB7D9-E7D5-4A11-BFC7-890E6757797F}" presName="composite" presStyleCnt="0"/>
      <dgm:spPr/>
    </dgm:pt>
    <dgm:pt modelId="{8967817D-6CF1-46DC-B17A-A089152F0788}" type="pres">
      <dgm:prSet presAssocID="{142BB7D9-E7D5-4A11-BFC7-890E6757797F}" presName="background" presStyleLbl="node0" presStyleIdx="0" presStyleCnt="2"/>
      <dgm:spPr/>
    </dgm:pt>
    <dgm:pt modelId="{D619B6A0-DE41-4B89-AA3B-68FD70D6AA31}" type="pres">
      <dgm:prSet presAssocID="{142BB7D9-E7D5-4A11-BFC7-890E6757797F}" presName="text" presStyleLbl="fgAcc0" presStyleIdx="0" presStyleCnt="2">
        <dgm:presLayoutVars>
          <dgm:chPref val="3"/>
        </dgm:presLayoutVars>
      </dgm:prSet>
      <dgm:spPr/>
    </dgm:pt>
    <dgm:pt modelId="{0FAC9374-4296-49C8-A8B9-8D4AD0D916EC}" type="pres">
      <dgm:prSet presAssocID="{142BB7D9-E7D5-4A11-BFC7-890E6757797F}" presName="hierChild2" presStyleCnt="0"/>
      <dgm:spPr/>
    </dgm:pt>
    <dgm:pt modelId="{713BC280-DE96-42BA-9E62-3C41F949B5F2}" type="pres">
      <dgm:prSet presAssocID="{C2787277-26BC-41A0-8E33-3CD92CADE96B}" presName="hierRoot1" presStyleCnt="0"/>
      <dgm:spPr/>
    </dgm:pt>
    <dgm:pt modelId="{0B105B58-9524-407B-92E0-081CA66E2C12}" type="pres">
      <dgm:prSet presAssocID="{C2787277-26BC-41A0-8E33-3CD92CADE96B}" presName="composite" presStyleCnt="0"/>
      <dgm:spPr/>
    </dgm:pt>
    <dgm:pt modelId="{EFC33742-C3FC-4B78-9AA5-15D8E50AFD0D}" type="pres">
      <dgm:prSet presAssocID="{C2787277-26BC-41A0-8E33-3CD92CADE96B}" presName="background" presStyleLbl="node0" presStyleIdx="1" presStyleCnt="2"/>
      <dgm:spPr/>
    </dgm:pt>
    <dgm:pt modelId="{0BC9EC83-8BFA-419D-B432-CD791181042F}" type="pres">
      <dgm:prSet presAssocID="{C2787277-26BC-41A0-8E33-3CD92CADE96B}" presName="text" presStyleLbl="fgAcc0" presStyleIdx="1" presStyleCnt="2">
        <dgm:presLayoutVars>
          <dgm:chPref val="3"/>
        </dgm:presLayoutVars>
      </dgm:prSet>
      <dgm:spPr/>
    </dgm:pt>
    <dgm:pt modelId="{F8978815-A807-49FD-9634-2AF752B15225}" type="pres">
      <dgm:prSet presAssocID="{C2787277-26BC-41A0-8E33-3CD92CADE96B}" presName="hierChild2" presStyleCnt="0"/>
      <dgm:spPr/>
    </dgm:pt>
  </dgm:ptLst>
  <dgm:cxnLst>
    <dgm:cxn modelId="{A16EDD3C-6673-454E-BC3A-5681EB009F11}" type="presOf" srcId="{CD54528E-CB04-430B-9A78-046FB87DB351}" destId="{4B7D74EC-657F-4CCA-803A-5A54A5FF608E}" srcOrd="0" destOrd="0" presId="urn:microsoft.com/office/officeart/2005/8/layout/hierarchy1"/>
    <dgm:cxn modelId="{A2922454-A057-49B2-A106-1FCDB6582B37}" type="presOf" srcId="{142BB7D9-E7D5-4A11-BFC7-890E6757797F}" destId="{D619B6A0-DE41-4B89-AA3B-68FD70D6AA31}" srcOrd="0" destOrd="0" presId="urn:microsoft.com/office/officeart/2005/8/layout/hierarchy1"/>
    <dgm:cxn modelId="{E26B7574-0C4E-4C13-A9B6-6CE1EFF730F5}" type="presOf" srcId="{C2787277-26BC-41A0-8E33-3CD92CADE96B}" destId="{0BC9EC83-8BFA-419D-B432-CD791181042F}" srcOrd="0" destOrd="0" presId="urn:microsoft.com/office/officeart/2005/8/layout/hierarchy1"/>
    <dgm:cxn modelId="{54A1E8AA-8A74-46E9-B27F-2C561B141677}" srcId="{CD54528E-CB04-430B-9A78-046FB87DB351}" destId="{C2787277-26BC-41A0-8E33-3CD92CADE96B}" srcOrd="1" destOrd="0" parTransId="{6BECEDE1-3546-4C10-8637-BD5973E96679}" sibTransId="{2FA92DB3-6A00-4D28-AD06-546407CEAC6C}"/>
    <dgm:cxn modelId="{73C36AE6-5A5A-4910-9A7B-FB1476C60E6F}" srcId="{CD54528E-CB04-430B-9A78-046FB87DB351}" destId="{142BB7D9-E7D5-4A11-BFC7-890E6757797F}" srcOrd="0" destOrd="0" parTransId="{DDF9BECD-9CB6-45D7-8AA3-C0F88E0B4B56}" sibTransId="{7C9EEE64-6FC1-4B5A-8213-00E72E9E60D7}"/>
    <dgm:cxn modelId="{C220933C-8B5E-4193-9A28-AB916B09550A}" type="presParOf" srcId="{4B7D74EC-657F-4CCA-803A-5A54A5FF608E}" destId="{49930340-131E-4AF8-A041-262D6BF1E993}" srcOrd="0" destOrd="0" presId="urn:microsoft.com/office/officeart/2005/8/layout/hierarchy1"/>
    <dgm:cxn modelId="{8DC54928-A92F-481C-8646-0E0774B43BFC}" type="presParOf" srcId="{49930340-131E-4AF8-A041-262D6BF1E993}" destId="{450029C9-371D-45E5-9FB2-3258D4749A45}" srcOrd="0" destOrd="0" presId="urn:microsoft.com/office/officeart/2005/8/layout/hierarchy1"/>
    <dgm:cxn modelId="{F327B5A2-14A4-41DB-BDAE-6F347EB685E7}" type="presParOf" srcId="{450029C9-371D-45E5-9FB2-3258D4749A45}" destId="{8967817D-6CF1-46DC-B17A-A089152F0788}" srcOrd="0" destOrd="0" presId="urn:microsoft.com/office/officeart/2005/8/layout/hierarchy1"/>
    <dgm:cxn modelId="{A04FAB9B-AF51-4297-8A73-A70CD0E40E0B}" type="presParOf" srcId="{450029C9-371D-45E5-9FB2-3258D4749A45}" destId="{D619B6A0-DE41-4B89-AA3B-68FD70D6AA31}" srcOrd="1" destOrd="0" presId="urn:microsoft.com/office/officeart/2005/8/layout/hierarchy1"/>
    <dgm:cxn modelId="{1DC6F157-BDBD-4399-9866-5F7A550BCD2B}" type="presParOf" srcId="{49930340-131E-4AF8-A041-262D6BF1E993}" destId="{0FAC9374-4296-49C8-A8B9-8D4AD0D916EC}" srcOrd="1" destOrd="0" presId="urn:microsoft.com/office/officeart/2005/8/layout/hierarchy1"/>
    <dgm:cxn modelId="{136BA810-8811-4A54-85F3-69251C983064}" type="presParOf" srcId="{4B7D74EC-657F-4CCA-803A-5A54A5FF608E}" destId="{713BC280-DE96-42BA-9E62-3C41F949B5F2}" srcOrd="1" destOrd="0" presId="urn:microsoft.com/office/officeart/2005/8/layout/hierarchy1"/>
    <dgm:cxn modelId="{7DF7ADFA-72D8-4AD9-9DAE-C054A90BB7C9}" type="presParOf" srcId="{713BC280-DE96-42BA-9E62-3C41F949B5F2}" destId="{0B105B58-9524-407B-92E0-081CA66E2C12}" srcOrd="0" destOrd="0" presId="urn:microsoft.com/office/officeart/2005/8/layout/hierarchy1"/>
    <dgm:cxn modelId="{4794AF8B-F7C6-4AF0-9A90-366AAE2017DC}" type="presParOf" srcId="{0B105B58-9524-407B-92E0-081CA66E2C12}" destId="{EFC33742-C3FC-4B78-9AA5-15D8E50AFD0D}" srcOrd="0" destOrd="0" presId="urn:microsoft.com/office/officeart/2005/8/layout/hierarchy1"/>
    <dgm:cxn modelId="{16599452-B5EA-45DE-A3A1-5901A9FD58D8}" type="presParOf" srcId="{0B105B58-9524-407B-92E0-081CA66E2C12}" destId="{0BC9EC83-8BFA-419D-B432-CD791181042F}" srcOrd="1" destOrd="0" presId="urn:microsoft.com/office/officeart/2005/8/layout/hierarchy1"/>
    <dgm:cxn modelId="{E2352167-1956-4970-8EC1-87210683BD5A}" type="presParOf" srcId="{713BC280-DE96-42BA-9E62-3C41F949B5F2}" destId="{F8978815-A807-49FD-9634-2AF752B152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CF0BE-D595-443D-A282-E8C1A2083CEB}">
      <dsp:nvSpPr>
        <dsp:cNvPr id="0" name=""/>
        <dsp:cNvSpPr/>
      </dsp:nvSpPr>
      <dsp:spPr>
        <a:xfrm>
          <a:off x="38104" y="247333"/>
          <a:ext cx="8305783" cy="2104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F59444-8653-4F11-B033-2616308150AC}">
      <dsp:nvSpPr>
        <dsp:cNvPr id="0" name=""/>
        <dsp:cNvSpPr/>
      </dsp:nvSpPr>
      <dsp:spPr>
        <a:xfrm>
          <a:off x="424075" y="879450"/>
          <a:ext cx="840327" cy="8403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A08FE4-8082-41D6-8D7C-49A6D422FB62}">
      <dsp:nvSpPr>
        <dsp:cNvPr id="0" name=""/>
        <dsp:cNvSpPr/>
      </dsp:nvSpPr>
      <dsp:spPr>
        <a:xfrm>
          <a:off x="1726582" y="20178"/>
          <a:ext cx="6693513" cy="2558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699" tIns="161699" rIns="161699" bIns="161699" numCol="1" spcCol="1270" anchor="ctr" anchorCtr="0">
          <a:noAutofit/>
        </a:bodyPr>
        <a:lstStyle/>
        <a:p>
          <a:pPr marL="0" lvl="0" indent="0" algn="l" defTabSz="666750">
            <a:lnSpc>
              <a:spcPct val="100000"/>
            </a:lnSpc>
            <a:spcBef>
              <a:spcPct val="0"/>
            </a:spcBef>
            <a:spcAft>
              <a:spcPct val="35000"/>
            </a:spcAft>
            <a:buNone/>
          </a:pPr>
          <a:r>
            <a:rPr lang="en-US" sz="1500" kern="1200" dirty="0"/>
            <a:t>The GMP is an initiative that is dedicated to assisting and improving the Court of Chancery's monitoring practices of individuals appointed to serve as guardians for incapacitated adults in the State of Delaware.  </a:t>
          </a:r>
        </a:p>
      </dsp:txBody>
      <dsp:txXfrm>
        <a:off x="1726582" y="20178"/>
        <a:ext cx="6693513" cy="2558872"/>
      </dsp:txXfrm>
    </dsp:sp>
    <dsp:sp modelId="{C04D7B61-A60B-4066-847E-EDF9A2D8EC86}">
      <dsp:nvSpPr>
        <dsp:cNvPr id="0" name=""/>
        <dsp:cNvSpPr/>
      </dsp:nvSpPr>
      <dsp:spPr>
        <a:xfrm>
          <a:off x="38104" y="2971803"/>
          <a:ext cx="8229574" cy="21116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142789-31F4-4BC3-82C0-423B4DE72F45}">
      <dsp:nvSpPr>
        <dsp:cNvPr id="0" name=""/>
        <dsp:cNvSpPr/>
      </dsp:nvSpPr>
      <dsp:spPr>
        <a:xfrm>
          <a:off x="385971" y="3596701"/>
          <a:ext cx="840327" cy="8403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0B04AD-AAEC-4189-B71E-BE6492E5BB12}">
      <dsp:nvSpPr>
        <dsp:cNvPr id="0" name=""/>
        <dsp:cNvSpPr/>
      </dsp:nvSpPr>
      <dsp:spPr>
        <a:xfrm>
          <a:off x="1688478" y="3252931"/>
          <a:ext cx="6693513" cy="1527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699" tIns="161699" rIns="161699" bIns="161699" numCol="1" spcCol="1270" anchor="ctr" anchorCtr="0">
          <a:noAutofit/>
        </a:bodyPr>
        <a:lstStyle/>
        <a:p>
          <a:pPr marL="0" lvl="0" indent="0" algn="l" defTabSz="666750">
            <a:lnSpc>
              <a:spcPct val="100000"/>
            </a:lnSpc>
            <a:spcBef>
              <a:spcPct val="0"/>
            </a:spcBef>
            <a:spcAft>
              <a:spcPct val="35000"/>
            </a:spcAft>
            <a:buNone/>
          </a:pPr>
          <a:r>
            <a:rPr lang="en-US" sz="1500" kern="1200"/>
            <a:t>In practice, the program acts as the “eyes and ears” of the Court ensuring guardians are fulfilling their duties and the person with a disability is safe, secure, and their needs are being met.  </a:t>
          </a:r>
        </a:p>
      </dsp:txBody>
      <dsp:txXfrm>
        <a:off x="1688478" y="3252931"/>
        <a:ext cx="6693513" cy="15278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38B74-A410-4061-B1EC-01E548064ABA}">
      <dsp:nvSpPr>
        <dsp:cNvPr id="0" name=""/>
        <dsp:cNvSpPr/>
      </dsp:nvSpPr>
      <dsp:spPr>
        <a:xfrm>
          <a:off x="0" y="817244"/>
          <a:ext cx="8229600" cy="15087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57578D-8583-4C83-BDB9-C80869584D3F}">
      <dsp:nvSpPr>
        <dsp:cNvPr id="0" name=""/>
        <dsp:cNvSpPr/>
      </dsp:nvSpPr>
      <dsp:spPr>
        <a:xfrm>
          <a:off x="456399" y="1156715"/>
          <a:ext cx="829818" cy="8298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564F4-C7F5-449D-B93A-9DD1A93A9857}">
      <dsp:nvSpPr>
        <dsp:cNvPr id="0" name=""/>
        <dsp:cNvSpPr/>
      </dsp:nvSpPr>
      <dsp:spPr>
        <a:xfrm>
          <a:off x="1742617" y="817244"/>
          <a:ext cx="6486982" cy="150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159677" rIns="159677" bIns="159677" numCol="1" spcCol="1270" anchor="ctr" anchorCtr="0">
          <a:noAutofit/>
        </a:bodyPr>
        <a:lstStyle/>
        <a:p>
          <a:pPr marL="0" lvl="0" indent="0" algn="l" defTabSz="889000">
            <a:lnSpc>
              <a:spcPct val="100000"/>
            </a:lnSpc>
            <a:spcBef>
              <a:spcPct val="0"/>
            </a:spcBef>
            <a:spcAft>
              <a:spcPct val="35000"/>
            </a:spcAft>
            <a:buNone/>
          </a:pPr>
          <a:r>
            <a:rPr lang="en-US" sz="2000" kern="1200"/>
            <a:t>In December 2021, a part-time casual/seasonal employee was hired to support the GMP and was given the title: Management Analyst (“Analyst”).  </a:t>
          </a:r>
        </a:p>
      </dsp:txBody>
      <dsp:txXfrm>
        <a:off x="1742617" y="817244"/>
        <a:ext cx="6486982" cy="1508760"/>
      </dsp:txXfrm>
    </dsp:sp>
    <dsp:sp modelId="{1CF1C312-A78B-4C3F-A74C-640537D2706C}">
      <dsp:nvSpPr>
        <dsp:cNvPr id="0" name=""/>
        <dsp:cNvSpPr/>
      </dsp:nvSpPr>
      <dsp:spPr>
        <a:xfrm>
          <a:off x="0" y="2703194"/>
          <a:ext cx="8229600" cy="15087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9A5658-F839-4ECD-9520-D1D7323A8193}">
      <dsp:nvSpPr>
        <dsp:cNvPr id="0" name=""/>
        <dsp:cNvSpPr/>
      </dsp:nvSpPr>
      <dsp:spPr>
        <a:xfrm>
          <a:off x="456399" y="3042665"/>
          <a:ext cx="829818" cy="8298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54ECC3-5218-40B6-AB41-E78FDA337765}">
      <dsp:nvSpPr>
        <dsp:cNvPr id="0" name=""/>
        <dsp:cNvSpPr/>
      </dsp:nvSpPr>
      <dsp:spPr>
        <a:xfrm>
          <a:off x="1742617" y="2703194"/>
          <a:ext cx="6486982" cy="150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677" tIns="159677" rIns="159677" bIns="159677" numCol="1" spcCol="1270" anchor="ctr" anchorCtr="0">
          <a:noAutofit/>
        </a:bodyPr>
        <a:lstStyle/>
        <a:p>
          <a:pPr marL="0" lvl="0" indent="0" algn="l" defTabSz="889000">
            <a:lnSpc>
              <a:spcPct val="100000"/>
            </a:lnSpc>
            <a:spcBef>
              <a:spcPct val="0"/>
            </a:spcBef>
            <a:spcAft>
              <a:spcPct val="35000"/>
            </a:spcAft>
            <a:buNone/>
          </a:pPr>
          <a:r>
            <a:rPr lang="en-US" sz="2000" kern="1200"/>
            <a:t>The GMP continues to be operated by two employees neither of which dedicate full time hours to the program.  </a:t>
          </a:r>
        </a:p>
      </dsp:txBody>
      <dsp:txXfrm>
        <a:off x="1742617" y="2703194"/>
        <a:ext cx="6486982" cy="1508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7C6F0-D3AF-4182-9E48-A2A262AE7C90}">
      <dsp:nvSpPr>
        <dsp:cNvPr id="0" name=""/>
        <dsp:cNvSpPr/>
      </dsp:nvSpPr>
      <dsp:spPr>
        <a:xfrm>
          <a:off x="0" y="2604"/>
          <a:ext cx="8229600"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1AA012-6B95-4BD5-ADCD-C208BD414718}">
      <dsp:nvSpPr>
        <dsp:cNvPr id="0" name=""/>
        <dsp:cNvSpPr/>
      </dsp:nvSpPr>
      <dsp:spPr>
        <a:xfrm>
          <a:off x="0" y="2604"/>
          <a:ext cx="8229600" cy="1776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The Guardianship Advocacy Director is appointed directly by Court Order to investigate complex guardianship issues in specific cases.  The GAD has 90 days to complete an investigation and file a Director’s Report onto the docket unless expedited by the Court in which the timeframe is reduced to 30 days.  </a:t>
          </a:r>
        </a:p>
      </dsp:txBody>
      <dsp:txXfrm>
        <a:off x="0" y="2604"/>
        <a:ext cx="8229600" cy="1776263"/>
      </dsp:txXfrm>
    </dsp:sp>
    <dsp:sp modelId="{F0984FE1-987E-49DE-81A4-8FFFE98E7348}">
      <dsp:nvSpPr>
        <dsp:cNvPr id="0" name=""/>
        <dsp:cNvSpPr/>
      </dsp:nvSpPr>
      <dsp:spPr>
        <a:xfrm>
          <a:off x="0" y="1778868"/>
          <a:ext cx="8229600"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5F2666-9016-424F-A35F-A621739D76B4}">
      <dsp:nvSpPr>
        <dsp:cNvPr id="0" name=""/>
        <dsp:cNvSpPr/>
      </dsp:nvSpPr>
      <dsp:spPr>
        <a:xfrm>
          <a:off x="0" y="1778868"/>
          <a:ext cx="8229600" cy="1776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The Court provides the Analyst with a revolving list of random guardianship cases from all three counties.  The Analyst interviews guardians and the person with the disability (if appropriate), and files a Routine Analyst Report onto the docket.  </a:t>
          </a:r>
        </a:p>
      </dsp:txBody>
      <dsp:txXfrm>
        <a:off x="0" y="1778868"/>
        <a:ext cx="8229600" cy="1776263"/>
      </dsp:txXfrm>
    </dsp:sp>
    <dsp:sp modelId="{96395466-4DB2-433A-951D-051F0A24C158}">
      <dsp:nvSpPr>
        <dsp:cNvPr id="0" name=""/>
        <dsp:cNvSpPr/>
      </dsp:nvSpPr>
      <dsp:spPr>
        <a:xfrm>
          <a:off x="0" y="3555131"/>
          <a:ext cx="8229600"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3791F9-BE23-4309-ADAB-C48113E26B11}">
      <dsp:nvSpPr>
        <dsp:cNvPr id="0" name=""/>
        <dsp:cNvSpPr/>
      </dsp:nvSpPr>
      <dsp:spPr>
        <a:xfrm>
          <a:off x="0" y="3555131"/>
          <a:ext cx="8229600" cy="17762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Reports of both the GAD and Analyst are filed under seal and not routinely provided to interested parties.  </a:t>
          </a:r>
        </a:p>
      </dsp:txBody>
      <dsp:txXfrm>
        <a:off x="0" y="3555131"/>
        <a:ext cx="8229600" cy="17762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7817D-6CF1-46DC-B17A-A089152F0788}">
      <dsp:nvSpPr>
        <dsp:cNvPr id="0" name=""/>
        <dsp:cNvSpPr/>
      </dsp:nvSpPr>
      <dsp:spPr>
        <a:xfrm>
          <a:off x="1004" y="759300"/>
          <a:ext cx="3526110" cy="223908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19B6A0-DE41-4B89-AA3B-68FD70D6AA31}">
      <dsp:nvSpPr>
        <dsp:cNvPr id="0" name=""/>
        <dsp:cNvSpPr/>
      </dsp:nvSpPr>
      <dsp:spPr>
        <a:xfrm>
          <a:off x="392794" y="1131500"/>
          <a:ext cx="3526110" cy="2239080"/>
        </a:xfrm>
        <a:prstGeom prst="roundRect">
          <a:avLst>
            <a:gd name="adj" fmla="val 10000"/>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On  average, the GAD completes 30+ complex investigative reports each year while the Analyst completes 300+ routine reports.  </a:t>
          </a:r>
        </a:p>
      </dsp:txBody>
      <dsp:txXfrm>
        <a:off x="458374" y="1197080"/>
        <a:ext cx="3394950" cy="2107920"/>
      </dsp:txXfrm>
    </dsp:sp>
    <dsp:sp modelId="{EFC33742-C3FC-4B78-9AA5-15D8E50AFD0D}">
      <dsp:nvSpPr>
        <dsp:cNvPr id="0" name=""/>
        <dsp:cNvSpPr/>
      </dsp:nvSpPr>
      <dsp:spPr>
        <a:xfrm>
          <a:off x="4310695" y="759300"/>
          <a:ext cx="3526110" cy="2239080"/>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C9EC83-8BFA-419D-B432-CD791181042F}">
      <dsp:nvSpPr>
        <dsp:cNvPr id="0" name=""/>
        <dsp:cNvSpPr/>
      </dsp:nvSpPr>
      <dsp:spPr>
        <a:xfrm>
          <a:off x="4702485" y="1131500"/>
          <a:ext cx="3526110" cy="2239080"/>
        </a:xfrm>
        <a:prstGeom prst="roundRect">
          <a:avLst>
            <a:gd name="adj" fmla="val 10000"/>
          </a:avLst>
        </a:prstGeom>
        <a:solidFill>
          <a:schemeClr val="lt1">
            <a:alpha val="90000"/>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In total, the GMP monitors approximately 10% of the Court of Chancery’s adult guardianships cases each year.  </a:t>
          </a:r>
        </a:p>
      </dsp:txBody>
      <dsp:txXfrm>
        <a:off x="4768065" y="1197080"/>
        <a:ext cx="3394950" cy="21079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8FF167-5D26-92D8-5BAC-5D4E0C3C50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D119D07-3CB8-C2DB-3D14-3E05FE88A7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9D9B0F-FDF1-4CCB-816F-65D959CBAA9A}" type="datetimeFigureOut">
              <a:rPr lang="en-US" smtClean="0"/>
              <a:t>3/16/2026</a:t>
            </a:fld>
            <a:endParaRPr lang="en-US"/>
          </a:p>
        </p:txBody>
      </p:sp>
      <p:sp>
        <p:nvSpPr>
          <p:cNvPr id="4" name="Footer Placeholder 3">
            <a:extLst>
              <a:ext uri="{FF2B5EF4-FFF2-40B4-BE49-F238E27FC236}">
                <a16:creationId xmlns:a16="http://schemas.microsoft.com/office/drawing/2014/main" id="{9D442A6A-80D3-D2C4-E685-36B56CA2EE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B948DEF-281B-543D-2357-684EC8164A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908B4A-2616-47A6-BA64-7F21C7D48084}" type="slidenum">
              <a:rPr lang="en-US" smtClean="0"/>
              <a:t>‹#›</a:t>
            </a:fld>
            <a:endParaRPr lang="en-US"/>
          </a:p>
        </p:txBody>
      </p:sp>
    </p:spTree>
    <p:extLst>
      <p:ext uri="{BB962C8B-B14F-4D97-AF65-F5344CB8AC3E}">
        <p14:creationId xmlns:p14="http://schemas.microsoft.com/office/powerpoint/2010/main" val="29368723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D2D9E2-10CE-4D8F-872F-A4189FFCABA4}" type="datetimeFigureOut">
              <a:rPr lang="en-US" smtClean="0"/>
              <a:pPr/>
              <a:t>3/16/2026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4C45B9-646F-4718-BD13-BFD58E1900B5}"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Guardianship Monitoring Program? </a:t>
            </a:r>
          </a:p>
        </p:txBody>
      </p:sp>
      <p:sp>
        <p:nvSpPr>
          <p:cNvPr id="4" name="Slide Number Placeholder 3"/>
          <p:cNvSpPr>
            <a:spLocks noGrp="1"/>
          </p:cNvSpPr>
          <p:nvPr>
            <p:ph type="sldNum" sz="quarter" idx="5"/>
          </p:nvPr>
        </p:nvSpPr>
        <p:spPr/>
        <p:txBody>
          <a:bodyPr/>
          <a:lstStyle/>
          <a:p>
            <a:fld id="{CA4C45B9-646F-4718-BD13-BFD58E1900B5}" type="slidenum">
              <a:rPr lang="en-US" smtClean="0"/>
              <a:pPr/>
              <a:t>1</a:t>
            </a:fld>
            <a:endParaRPr lang="en-US" dirty="0"/>
          </a:p>
        </p:txBody>
      </p:sp>
    </p:spTree>
    <p:extLst>
      <p:ext uri="{BB962C8B-B14F-4D97-AF65-F5344CB8AC3E}">
        <p14:creationId xmlns:p14="http://schemas.microsoft.com/office/powerpoint/2010/main" val="130758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was it created?  2009</a:t>
            </a:r>
          </a:p>
        </p:txBody>
      </p:sp>
      <p:sp>
        <p:nvSpPr>
          <p:cNvPr id="4" name="Slide Number Placeholder 3"/>
          <p:cNvSpPr>
            <a:spLocks noGrp="1"/>
          </p:cNvSpPr>
          <p:nvPr>
            <p:ph type="sldNum" sz="quarter" idx="5"/>
          </p:nvPr>
        </p:nvSpPr>
        <p:spPr/>
        <p:txBody>
          <a:bodyPr/>
          <a:lstStyle/>
          <a:p>
            <a:fld id="{CA4C45B9-646F-4718-BD13-BFD58E1900B5}" type="slidenum">
              <a:rPr lang="en-US" smtClean="0"/>
              <a:pPr/>
              <a:t>2</a:t>
            </a:fld>
            <a:endParaRPr lang="en-US" dirty="0"/>
          </a:p>
        </p:txBody>
      </p:sp>
    </p:spTree>
    <p:extLst>
      <p:ext uri="{BB962C8B-B14F-4D97-AF65-F5344CB8AC3E}">
        <p14:creationId xmlns:p14="http://schemas.microsoft.com/office/powerpoint/2010/main" val="748682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Who makes up the GMP?  </a:t>
            </a:r>
          </a:p>
          <a:p>
            <a:endParaRPr lang="en-US" dirty="0"/>
          </a:p>
          <a:p>
            <a:endParaRPr lang="en-US" dirty="0"/>
          </a:p>
          <a:p>
            <a:endParaRPr lang="en-US" dirty="0"/>
          </a:p>
          <a:p>
            <a:r>
              <a:rPr lang="en-US" dirty="0"/>
              <a:t>How did it become housed under the OPG? (2013)</a:t>
            </a:r>
          </a:p>
          <a:p>
            <a:endParaRPr lang="en-US" dirty="0"/>
          </a:p>
          <a:p>
            <a:endParaRPr lang="en-US" dirty="0"/>
          </a:p>
        </p:txBody>
      </p:sp>
      <p:sp>
        <p:nvSpPr>
          <p:cNvPr id="4" name="Slide Number Placeholder 3"/>
          <p:cNvSpPr>
            <a:spLocks noGrp="1"/>
          </p:cNvSpPr>
          <p:nvPr>
            <p:ph type="sldNum" sz="quarter" idx="5"/>
          </p:nvPr>
        </p:nvSpPr>
        <p:spPr/>
        <p:txBody>
          <a:bodyPr/>
          <a:lstStyle/>
          <a:p>
            <a:fld id="{CA4C45B9-646F-4718-BD13-BFD58E1900B5}" type="slidenum">
              <a:rPr lang="en-US" smtClean="0"/>
              <a:pPr/>
              <a:t>3</a:t>
            </a:fld>
            <a:endParaRPr lang="en-US" dirty="0"/>
          </a:p>
        </p:txBody>
      </p:sp>
    </p:spTree>
    <p:extLst>
      <p:ext uri="{BB962C8B-B14F-4D97-AF65-F5344CB8AC3E}">
        <p14:creationId xmlns:p14="http://schemas.microsoft.com/office/powerpoint/2010/main" val="361440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GAD suggested a full-time employee; We got a Casual/Seasonal 29.5 hours bi-weekly.  </a:t>
            </a:r>
          </a:p>
          <a:p>
            <a:endParaRPr lang="en-US" dirty="0"/>
          </a:p>
          <a:p>
            <a:r>
              <a:rPr lang="en-US" dirty="0"/>
              <a:t>The GAD has a caseload at the OPG and other additional duties.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Pandemic made it impossible for volunteers to visit people in facilities.  Problems: Work in pairs for home visits, cost of gas, no reimbursements, Covid, lockdown, lack of interest, lack of reliability.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A4C45B9-646F-4718-BD13-BFD58E1900B5}" type="slidenum">
              <a:rPr lang="en-US" smtClean="0"/>
              <a:pPr/>
              <a:t>4</a:t>
            </a:fld>
            <a:endParaRPr lang="en-US" dirty="0"/>
          </a:p>
        </p:txBody>
      </p:sp>
    </p:spTree>
    <p:extLst>
      <p:ext uri="{BB962C8B-B14F-4D97-AF65-F5344CB8AC3E}">
        <p14:creationId xmlns:p14="http://schemas.microsoft.com/office/powerpoint/2010/main" val="208067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GMP operate?  </a:t>
            </a:r>
          </a:p>
        </p:txBody>
      </p:sp>
      <p:sp>
        <p:nvSpPr>
          <p:cNvPr id="4" name="Slide Number Placeholder 3"/>
          <p:cNvSpPr>
            <a:spLocks noGrp="1"/>
          </p:cNvSpPr>
          <p:nvPr>
            <p:ph type="sldNum" sz="quarter" idx="5"/>
          </p:nvPr>
        </p:nvSpPr>
        <p:spPr/>
        <p:txBody>
          <a:bodyPr/>
          <a:lstStyle/>
          <a:p>
            <a:fld id="{CA4C45B9-646F-4718-BD13-BFD58E1900B5}" type="slidenum">
              <a:rPr lang="en-US" smtClean="0"/>
              <a:pPr/>
              <a:t>5</a:t>
            </a:fld>
            <a:endParaRPr lang="en-US" dirty="0"/>
          </a:p>
        </p:txBody>
      </p:sp>
    </p:spTree>
    <p:extLst>
      <p:ext uri="{BB962C8B-B14F-4D97-AF65-F5344CB8AC3E}">
        <p14:creationId xmlns:p14="http://schemas.microsoft.com/office/powerpoint/2010/main" val="4244116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GAD get appointed?  </a:t>
            </a:r>
          </a:p>
          <a:p>
            <a:endParaRPr lang="en-US" dirty="0"/>
          </a:p>
          <a:p>
            <a:endParaRPr lang="en-US" dirty="0"/>
          </a:p>
        </p:txBody>
      </p:sp>
      <p:sp>
        <p:nvSpPr>
          <p:cNvPr id="4" name="Slide Number Placeholder 3"/>
          <p:cNvSpPr>
            <a:spLocks noGrp="1"/>
          </p:cNvSpPr>
          <p:nvPr>
            <p:ph type="sldNum" sz="quarter" idx="5"/>
          </p:nvPr>
        </p:nvSpPr>
        <p:spPr/>
        <p:txBody>
          <a:bodyPr/>
          <a:lstStyle/>
          <a:p>
            <a:fld id="{CA4C45B9-646F-4718-BD13-BFD58E1900B5}" type="slidenum">
              <a:rPr lang="en-US" smtClean="0"/>
              <a:pPr/>
              <a:t>6</a:t>
            </a:fld>
            <a:endParaRPr lang="en-US" dirty="0"/>
          </a:p>
        </p:txBody>
      </p:sp>
    </p:spTree>
    <p:extLst>
      <p:ext uri="{BB962C8B-B14F-4D97-AF65-F5344CB8AC3E}">
        <p14:creationId xmlns:p14="http://schemas.microsoft.com/office/powerpoint/2010/main" val="1868055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cases are completed by the GMP each year?  </a:t>
            </a:r>
          </a:p>
        </p:txBody>
      </p:sp>
      <p:sp>
        <p:nvSpPr>
          <p:cNvPr id="4" name="Slide Number Placeholder 3"/>
          <p:cNvSpPr>
            <a:spLocks noGrp="1"/>
          </p:cNvSpPr>
          <p:nvPr>
            <p:ph type="sldNum" sz="quarter" idx="5"/>
          </p:nvPr>
        </p:nvSpPr>
        <p:spPr/>
        <p:txBody>
          <a:bodyPr/>
          <a:lstStyle/>
          <a:p>
            <a:fld id="{CA4C45B9-646F-4718-BD13-BFD58E1900B5}" type="slidenum">
              <a:rPr lang="en-US" smtClean="0"/>
              <a:pPr/>
              <a:t>7</a:t>
            </a:fld>
            <a:endParaRPr lang="en-US" dirty="0"/>
          </a:p>
        </p:txBody>
      </p:sp>
    </p:spTree>
    <p:extLst>
      <p:ext uri="{BB962C8B-B14F-4D97-AF65-F5344CB8AC3E}">
        <p14:creationId xmlns:p14="http://schemas.microsoft.com/office/powerpoint/2010/main" val="27706177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C4E3ADF-5213-4451-A736-70C3D7F18BE6}" type="datetime1">
              <a:rPr lang="en-US" smtClean="0"/>
              <a:t>3/16/2026</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E8B5C2E-2301-4F09-BB91-7075FF90DAB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581FAB-9C90-4E0D-A05C-17FB84744E2D}" type="datetime1">
              <a:rPr lang="en-US" smtClean="0"/>
              <a:t>3/16/2026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B5C2E-2301-4F09-BB91-7075FF90DABB}"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FF16404-689E-4131-AC0E-7E7A41C43C9A}" type="datetime1">
              <a:rPr lang="en-US" smtClean="0"/>
              <a:t>3/16/2026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B5C2E-2301-4F09-BB91-7075FF90DAB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1494497-C491-474F-B4BD-B172A971C178}" type="datetime1">
              <a:rPr lang="en-US" smtClean="0"/>
              <a:t>3/16/2026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B5C2E-2301-4F09-BB91-7075FF90DABB}" type="slidenum">
              <a:rPr lang="en-US" smtClean="0"/>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6101AE4-6FA7-4CFE-B558-38B2C20BBE06}" type="datetime1">
              <a:rPr lang="en-US" smtClean="0"/>
              <a:t>3/16/2026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B5C2E-2301-4F09-BB91-7075FF90DAB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F3690D-15CC-40C2-955F-211F7D54FE79}" type="datetime1">
              <a:rPr lang="en-US" smtClean="0"/>
              <a:t>3/16/2026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8B5C2E-2301-4F09-BB91-7075FF90DABB}"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D805D-C11A-4336-A7C8-117F18923E79}" type="datetime1">
              <a:rPr lang="en-US" smtClean="0"/>
              <a:t>3/16/2026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8B5C2E-2301-4F09-BB91-7075FF90DAB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64D00E8C-414B-43F8-9ED0-CB805CE8D9B3}" type="datetime1">
              <a:rPr lang="en-US" smtClean="0"/>
              <a:t>3/16/2026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B5C2E-2301-4F09-BB91-7075FF90DAB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72DE271C-AD93-4D4C-954E-96377ED185A8}" type="datetime1">
              <a:rPr lang="en-US" smtClean="0"/>
              <a:t>3/16/2026</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E8B5C2E-2301-4F09-BB91-7075FF90DABB}"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3873528-E834-41DF-A3D3-321D0D47FDED}" type="datetime1">
              <a:rPr lang="en-US" smtClean="0"/>
              <a:t>3/16/2026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B5C2E-2301-4F09-BB91-7075FF90DAB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50D93A5-230D-4422-8123-112730BFD7C0}" type="datetime1">
              <a:rPr lang="en-US" smtClean="0"/>
              <a:t>3/16/2026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B5C2E-2301-4F09-BB91-7075FF90DA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CB6C02C-E24B-4584-A962-3ECF6B7E5566}" type="datetime1">
              <a:rPr lang="en-US" smtClean="0"/>
              <a:t>3/16/2026</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E8B5C2E-2301-4F09-BB91-7075FF90DAB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gi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ourts.delaware.gov/publicguardian" TargetMode="External"/><Relationship Id="rId2" Type="http://schemas.openxmlformats.org/officeDocument/2006/relationships/hyperlink" Target="http://www.courts.delaware.gov/chancery/guardianshi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75338"/>
            <a:ext cx="7772400" cy="1134662"/>
          </a:xfrm>
        </p:spPr>
        <p:txBody>
          <a:bodyPr>
            <a:normAutofit fontScale="90000"/>
          </a:bodyPr>
          <a:lstStyle/>
          <a:p>
            <a:pPr algn="ctr"/>
            <a:r>
              <a:rPr lang="en-US" u="sng" dirty="0">
                <a:latin typeface="Cambria" pitchFamily="18" charset="0"/>
              </a:rPr>
              <a:t>Guardianship Monitoring Program (GMP)  </a:t>
            </a:r>
          </a:p>
        </p:txBody>
      </p:sp>
      <p:sp>
        <p:nvSpPr>
          <p:cNvPr id="3" name="Subtitle 2"/>
          <p:cNvSpPr>
            <a:spLocks noGrp="1"/>
          </p:cNvSpPr>
          <p:nvPr>
            <p:ph type="subTitle" idx="1"/>
          </p:nvPr>
        </p:nvSpPr>
        <p:spPr>
          <a:xfrm>
            <a:off x="685800" y="3962400"/>
            <a:ext cx="7772400" cy="1447800"/>
          </a:xfrm>
        </p:spPr>
        <p:txBody>
          <a:bodyPr>
            <a:normAutofit/>
          </a:bodyPr>
          <a:lstStyle/>
          <a:p>
            <a:pPr algn="ctr"/>
            <a:r>
              <a:rPr lang="en-US" sz="2800" dirty="0">
                <a:latin typeface="Cambria" pitchFamily="18" charset="0"/>
              </a:rPr>
              <a:t>Office of the Public Guardian</a:t>
            </a:r>
          </a:p>
          <a:p>
            <a:pPr algn="ctr"/>
            <a:endParaRPr lang="en-US" sz="2800" dirty="0">
              <a:latin typeface="Cambria" pitchFamily="18" charset="0"/>
            </a:endParaRPr>
          </a:p>
          <a:p>
            <a:r>
              <a:rPr lang="en-US" sz="1800" dirty="0">
                <a:latin typeface="Cambria" pitchFamily="18" charset="0"/>
              </a:rPr>
              <a:t>Created by:  Sherri J. Hageman, M.S., NCG</a:t>
            </a:r>
          </a:p>
        </p:txBody>
      </p:sp>
      <p:pic>
        <p:nvPicPr>
          <p:cNvPr id="4" name="Picture 3" descr="opg banner.jpg"/>
          <p:cNvPicPr>
            <a:picLocks noChangeAspect="1"/>
          </p:cNvPicPr>
          <p:nvPr/>
        </p:nvPicPr>
        <p:blipFill>
          <a:blip r:embed="rId3" cstate="print"/>
          <a:stretch>
            <a:fillRect/>
          </a:stretch>
        </p:blipFill>
        <p:spPr>
          <a:xfrm>
            <a:off x="533400" y="152400"/>
            <a:ext cx="8177842" cy="2234242"/>
          </a:xfrm>
          <a:prstGeom prst="rect">
            <a:avLst/>
          </a:prstGeom>
        </p:spPr>
      </p:pic>
      <p:sp>
        <p:nvSpPr>
          <p:cNvPr id="5" name="Slide Number Placeholder 4"/>
          <p:cNvSpPr>
            <a:spLocks noGrp="1"/>
          </p:cNvSpPr>
          <p:nvPr>
            <p:ph type="sldNum" sz="quarter" idx="12"/>
          </p:nvPr>
        </p:nvSpPr>
        <p:spPr/>
        <p:txBody>
          <a:bodyPr/>
          <a:lstStyle/>
          <a:p>
            <a:fld id="{CE8B5C2E-2301-4F09-BB91-7075FF90DAB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a:extLst>
              <a:ext uri="{FF2B5EF4-FFF2-40B4-BE49-F238E27FC236}">
                <a16:creationId xmlns:a16="http://schemas.microsoft.com/office/drawing/2014/main" id="{E83163A3-B0C6-9163-EE94-921FB21D39E7}"/>
              </a:ext>
            </a:extLst>
          </p:cNvPr>
          <p:cNvGraphicFramePr>
            <a:graphicFrameLocks noGrp="1"/>
          </p:cNvGraphicFramePr>
          <p:nvPr>
            <p:ph idx="1"/>
            <p:extLst>
              <p:ext uri="{D42A27DB-BD31-4B8C-83A1-F6EECF244321}">
                <p14:modId xmlns:p14="http://schemas.microsoft.com/office/powerpoint/2010/main" val="404972832"/>
              </p:ext>
            </p:extLst>
          </p:nvPr>
        </p:nvGraphicFramePr>
        <p:xfrm>
          <a:off x="342900" y="1143000"/>
          <a:ext cx="8458200" cy="5092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720B736-7D51-287A-9D41-A9A5933C2691}"/>
              </a:ext>
            </a:extLst>
          </p:cNvPr>
          <p:cNvSpPr>
            <a:spLocks noGrp="1"/>
          </p:cNvSpPr>
          <p:nvPr>
            <p:ph type="sldNum" sz="quarter" idx="12"/>
          </p:nvPr>
        </p:nvSpPr>
        <p:spPr/>
        <p:txBody>
          <a:bodyPr/>
          <a:lstStyle/>
          <a:p>
            <a:fld id="{CE8B5C2E-2301-4F09-BB91-7075FF90DABB}" type="slidenum">
              <a:rPr lang="en-US" smtClean="0"/>
              <a:pPr/>
              <a:t>2</a:t>
            </a:fld>
            <a:endParaRPr lang="en-US" dirty="0"/>
          </a:p>
        </p:txBody>
      </p:sp>
      <p:sp>
        <p:nvSpPr>
          <p:cNvPr id="4" name="Title 3">
            <a:extLst>
              <a:ext uri="{FF2B5EF4-FFF2-40B4-BE49-F238E27FC236}">
                <a16:creationId xmlns:a16="http://schemas.microsoft.com/office/drawing/2014/main" id="{E08E7B9B-0244-E8D1-E742-C3D78AA4B02E}"/>
              </a:ext>
            </a:extLst>
          </p:cNvPr>
          <p:cNvSpPr>
            <a:spLocks noGrp="1"/>
          </p:cNvSpPr>
          <p:nvPr>
            <p:ph type="title"/>
          </p:nvPr>
        </p:nvSpPr>
        <p:spPr>
          <a:xfrm>
            <a:off x="457200" y="381000"/>
            <a:ext cx="8229600" cy="914400"/>
          </a:xfrm>
        </p:spPr>
        <p:txBody>
          <a:bodyPr>
            <a:normAutofit/>
          </a:bodyPr>
          <a:lstStyle/>
          <a:p>
            <a:pPr algn="ctr"/>
            <a:r>
              <a:rPr lang="en-US" sz="4800" u="sng" dirty="0">
                <a:latin typeface="Cambria" pitchFamily="18" charset="0"/>
              </a:rPr>
              <a:t>GMP</a:t>
            </a:r>
            <a:endParaRPr lang="en-US" sz="4800" dirty="0"/>
          </a:p>
        </p:txBody>
      </p:sp>
    </p:spTree>
    <p:extLst>
      <p:ext uri="{BB962C8B-B14F-4D97-AF65-F5344CB8AC3E}">
        <p14:creationId xmlns:p14="http://schemas.microsoft.com/office/powerpoint/2010/main" val="182031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672" y="990600"/>
            <a:ext cx="8229600" cy="4525963"/>
          </a:xfrm>
        </p:spPr>
        <p:txBody>
          <a:bodyPr>
            <a:normAutofit/>
          </a:bodyPr>
          <a:lstStyle/>
          <a:p>
            <a:r>
              <a:rPr lang="en-US" sz="2400" dirty="0">
                <a:latin typeface="Cambria" pitchFamily="18" charset="0"/>
              </a:rPr>
              <a:t>The Guardianship Monitoring Program was created in 2009 after the National Guardianship Association performed a Quality Improvement Review of the Court of Chancery’s adult guardianship cases.  </a:t>
            </a:r>
          </a:p>
          <a:p>
            <a:endParaRPr lang="en-US" sz="2400" dirty="0">
              <a:latin typeface="Cambria" pitchFamily="18" charset="0"/>
            </a:endParaRPr>
          </a:p>
          <a:p>
            <a:r>
              <a:rPr lang="en-US" sz="2400" dirty="0">
                <a:latin typeface="Cambria" pitchFamily="18" charset="0"/>
              </a:rPr>
              <a:t>It was originally housed within the Court of Chancery (“The Court”) .  </a:t>
            </a:r>
          </a:p>
          <a:p>
            <a:endParaRPr lang="en-US" sz="2400" dirty="0">
              <a:latin typeface="Cambria" pitchFamily="18" charset="0"/>
            </a:endParaRPr>
          </a:p>
          <a:p>
            <a:r>
              <a:rPr lang="en-US" sz="2400" dirty="0">
                <a:latin typeface="Cambria" pitchFamily="18" charset="0"/>
              </a:rPr>
              <a:t>Prior to 2009, no program existed to monitor adult guardianship cases in the State of Delaware.  The Court used paperwork to ensure guardian compliance.  </a:t>
            </a:r>
          </a:p>
        </p:txBody>
      </p:sp>
      <p:sp>
        <p:nvSpPr>
          <p:cNvPr id="2" name="Title 1"/>
          <p:cNvSpPr>
            <a:spLocks noGrp="1"/>
          </p:cNvSpPr>
          <p:nvPr>
            <p:ph type="title"/>
          </p:nvPr>
        </p:nvSpPr>
        <p:spPr>
          <a:xfrm>
            <a:off x="457200" y="304800"/>
            <a:ext cx="8229600" cy="960438"/>
          </a:xfrm>
        </p:spPr>
        <p:txBody>
          <a:bodyPr>
            <a:normAutofit fontScale="90000"/>
          </a:bodyPr>
          <a:lstStyle/>
          <a:p>
            <a:pPr algn="ctr"/>
            <a:r>
              <a:rPr lang="en-US" sz="4400" u="sng" dirty="0">
                <a:latin typeface="Cambria" pitchFamily="18" charset="0"/>
              </a:rPr>
              <a:t>GMP:  </a:t>
            </a:r>
            <a:r>
              <a:rPr lang="en-US" sz="4000" u="sng" dirty="0">
                <a:latin typeface="Cambria" pitchFamily="18" charset="0"/>
              </a:rPr>
              <a:t>Initial Development </a:t>
            </a:r>
            <a:br>
              <a:rPr lang="en-US" u="sng" dirty="0">
                <a:latin typeface="Cambria" pitchFamily="18" charset="0"/>
              </a:rPr>
            </a:br>
            <a:endParaRPr lang="en-US" i="1" u="sng" dirty="0">
              <a:latin typeface="Cambria" pitchFamily="18" charset="0"/>
            </a:endParaRPr>
          </a:p>
        </p:txBody>
      </p:sp>
      <p:pic>
        <p:nvPicPr>
          <p:cNvPr id="4" name="Picture 3" descr="chancerylogo60.gif"/>
          <p:cNvPicPr>
            <a:picLocks noChangeAspect="1"/>
          </p:cNvPicPr>
          <p:nvPr/>
        </p:nvPicPr>
        <p:blipFill>
          <a:blip r:embed="rId3" cstate="print"/>
          <a:stretch>
            <a:fillRect/>
          </a:stretch>
        </p:blipFill>
        <p:spPr>
          <a:xfrm>
            <a:off x="4038599" y="5334000"/>
            <a:ext cx="1295400"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p:cNvSpPr>
            <a:spLocks noGrp="1"/>
          </p:cNvSpPr>
          <p:nvPr>
            <p:ph type="sldNum" sz="quarter" idx="12"/>
          </p:nvPr>
        </p:nvSpPr>
        <p:spPr/>
        <p:txBody>
          <a:bodyPr/>
          <a:lstStyle/>
          <a:p>
            <a:fld id="{CE8B5C2E-2301-4F09-BB91-7075FF90DABB}"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767072"/>
          </a:xfrm>
        </p:spPr>
        <p:txBody>
          <a:bodyPr>
            <a:normAutofit fontScale="85000" lnSpcReduction="20000"/>
          </a:bodyPr>
          <a:lstStyle/>
          <a:p>
            <a:r>
              <a:rPr lang="en-US" dirty="0">
                <a:latin typeface="Cambria" pitchFamily="18" charset="0"/>
              </a:rPr>
              <a:t>The GMP was designed and operated by one full-time employee (Director of the Guardianship Monitoring Program) then grew to encompass several volunteers.  </a:t>
            </a:r>
          </a:p>
          <a:p>
            <a:pPr marL="109728" indent="0">
              <a:buNone/>
            </a:pPr>
            <a:endParaRPr lang="en-US" dirty="0">
              <a:latin typeface="Cambria" pitchFamily="18" charset="0"/>
            </a:endParaRPr>
          </a:p>
          <a:p>
            <a:r>
              <a:rPr lang="en-US" dirty="0">
                <a:latin typeface="Cambria" pitchFamily="18" charset="0"/>
              </a:rPr>
              <a:t>In 2013, then Chancellor Strine moved the GMP to the Office of the Public Guardian (for neutrality and support purposes) where it is housed today.  </a:t>
            </a:r>
          </a:p>
          <a:p>
            <a:pPr marL="109728" indent="0">
              <a:buNone/>
            </a:pPr>
            <a:endParaRPr lang="en-US" dirty="0">
              <a:latin typeface="Cambria" pitchFamily="18" charset="0"/>
            </a:endParaRPr>
          </a:p>
          <a:p>
            <a:r>
              <a:rPr lang="en-US" dirty="0">
                <a:latin typeface="Cambria" pitchFamily="18" charset="0"/>
              </a:rPr>
              <a:t>The Director of the Guardianship Monitoring Program was given a new title: Guardianship Advocacy Director (GAD), and additional duties.  </a:t>
            </a:r>
          </a:p>
          <a:p>
            <a:pPr marL="109728" indent="0">
              <a:buNone/>
            </a:pPr>
            <a:endParaRPr lang="en-US" dirty="0">
              <a:latin typeface="Cambria" pitchFamily="18" charset="0"/>
            </a:endParaRPr>
          </a:p>
          <a:p>
            <a:r>
              <a:rPr lang="en-US" dirty="0">
                <a:latin typeface="Cambria" pitchFamily="18" charset="0"/>
              </a:rPr>
              <a:t>The volunteer portion of the GMP was phased out after the pandemic.   </a:t>
            </a:r>
          </a:p>
        </p:txBody>
      </p:sp>
      <p:sp>
        <p:nvSpPr>
          <p:cNvPr id="2" name="Title 1"/>
          <p:cNvSpPr>
            <a:spLocks noGrp="1"/>
          </p:cNvSpPr>
          <p:nvPr>
            <p:ph type="title"/>
          </p:nvPr>
        </p:nvSpPr>
        <p:spPr/>
        <p:txBody>
          <a:bodyPr/>
          <a:lstStyle/>
          <a:p>
            <a:pPr algn="ctr"/>
            <a:r>
              <a:rPr lang="en-US" u="sng" dirty="0">
                <a:latin typeface="Cambria" pitchFamily="18" charset="0"/>
              </a:rPr>
              <a:t>GMP: </a:t>
            </a:r>
            <a:r>
              <a:rPr lang="en-US" sz="3600" u="sng" dirty="0">
                <a:latin typeface="Cambria" pitchFamily="18" charset="0"/>
              </a:rPr>
              <a:t>History</a:t>
            </a:r>
            <a:endParaRPr lang="en-US" sz="3600" u="sng" dirty="0"/>
          </a:p>
        </p:txBody>
      </p:sp>
      <p:sp>
        <p:nvSpPr>
          <p:cNvPr id="4" name="Slide Number Placeholder 3"/>
          <p:cNvSpPr>
            <a:spLocks noGrp="1"/>
          </p:cNvSpPr>
          <p:nvPr>
            <p:ph type="sldNum" sz="quarter" idx="12"/>
          </p:nvPr>
        </p:nvSpPr>
        <p:spPr/>
        <p:txBody>
          <a:bodyPr/>
          <a:lstStyle/>
          <a:p>
            <a:fld id="{CE8B5C2E-2301-4F09-BB91-7075FF90DABB}"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36847D0C-2DCE-9840-59B3-30FCF3E22ECF}"/>
              </a:ext>
            </a:extLst>
          </p:cNvPr>
          <p:cNvGraphicFramePr>
            <a:graphicFrameLocks noGrp="1"/>
          </p:cNvGraphicFramePr>
          <p:nvPr>
            <p:ph idx="1"/>
            <p:extLst>
              <p:ext uri="{D42A27DB-BD31-4B8C-83A1-F6EECF244321}">
                <p14:modId xmlns:p14="http://schemas.microsoft.com/office/powerpoint/2010/main" val="2533960205"/>
              </p:ext>
            </p:extLst>
          </p:nvPr>
        </p:nvGraphicFramePr>
        <p:xfrm>
          <a:off x="457200" y="1066800"/>
          <a:ext cx="8229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57200" y="274638"/>
            <a:ext cx="8229600" cy="944562"/>
          </a:xfrm>
        </p:spPr>
        <p:txBody>
          <a:bodyPr/>
          <a:lstStyle/>
          <a:p>
            <a:pPr algn="ctr"/>
            <a:r>
              <a:rPr lang="en-US" u="sng" dirty="0">
                <a:latin typeface="Cambria" pitchFamily="18" charset="0"/>
              </a:rPr>
              <a:t>GMP: History</a:t>
            </a:r>
            <a:endParaRPr lang="en-US" u="sng" dirty="0"/>
          </a:p>
        </p:txBody>
      </p:sp>
      <p:sp>
        <p:nvSpPr>
          <p:cNvPr id="4" name="Slide Number Placeholder 3"/>
          <p:cNvSpPr>
            <a:spLocks noGrp="1"/>
          </p:cNvSpPr>
          <p:nvPr>
            <p:ph type="sldNum" sz="quarter" idx="12"/>
          </p:nvPr>
        </p:nvSpPr>
        <p:spPr/>
        <p:txBody>
          <a:bodyPr/>
          <a:lstStyle/>
          <a:p>
            <a:fld id="{CE8B5C2E-2301-4F09-BB91-7075FF90DABB}"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382000" cy="5715000"/>
          </a:xfrm>
        </p:spPr>
        <p:txBody>
          <a:bodyPr>
            <a:normAutofit/>
          </a:bodyPr>
          <a:lstStyle/>
          <a:p>
            <a:pPr marL="109728" indent="0">
              <a:buNone/>
            </a:pPr>
            <a:endParaRPr lang="en-US" sz="3100" dirty="0">
              <a:latin typeface="Cambria" pitchFamily="18" charset="0"/>
            </a:endParaRPr>
          </a:p>
          <a:p>
            <a:r>
              <a:rPr lang="en-US" sz="3100" dirty="0">
                <a:latin typeface="Cambria" pitchFamily="18" charset="0"/>
              </a:rPr>
              <a:t>The authority of the GMP is outlined in </a:t>
            </a:r>
            <a:r>
              <a:rPr lang="en-US" sz="3100" b="1" dirty="0">
                <a:latin typeface="Cambria" pitchFamily="18" charset="0"/>
              </a:rPr>
              <a:t>Court of Chancery Rule 180-D </a:t>
            </a:r>
            <a:r>
              <a:rPr lang="en-US" sz="3100" dirty="0">
                <a:latin typeface="Cambria" pitchFamily="18" charset="0"/>
              </a:rPr>
              <a:t>“Guardianship Monitoring Program of the Office of the Public Guardian”.  </a:t>
            </a:r>
          </a:p>
          <a:p>
            <a:pPr>
              <a:buNone/>
            </a:pPr>
            <a:endParaRPr lang="en-US" sz="3100" dirty="0">
              <a:latin typeface="Cambria" pitchFamily="18" charset="0"/>
            </a:endParaRPr>
          </a:p>
          <a:p>
            <a:r>
              <a:rPr lang="en-US" sz="3100" dirty="0">
                <a:latin typeface="Cambria" pitchFamily="18" charset="0"/>
              </a:rPr>
              <a:t>The Office of the Public Guadian provides the Administrative Oversight of the GMP.  </a:t>
            </a:r>
          </a:p>
          <a:p>
            <a:endParaRPr lang="en-US" sz="3100" dirty="0">
              <a:latin typeface="Cambria" pitchFamily="18" charset="0"/>
            </a:endParaRPr>
          </a:p>
          <a:p>
            <a:pPr algn="just">
              <a:buNone/>
            </a:pPr>
            <a:r>
              <a:rPr lang="en-US" sz="2900" dirty="0">
                <a:latin typeface="Cambria" pitchFamily="18" charset="0"/>
              </a:rPr>
              <a:t>  </a:t>
            </a:r>
          </a:p>
        </p:txBody>
      </p:sp>
      <p:sp>
        <p:nvSpPr>
          <p:cNvPr id="2" name="Title 1"/>
          <p:cNvSpPr>
            <a:spLocks noGrp="1"/>
          </p:cNvSpPr>
          <p:nvPr>
            <p:ph type="title"/>
          </p:nvPr>
        </p:nvSpPr>
        <p:spPr>
          <a:xfrm>
            <a:off x="381000" y="457200"/>
            <a:ext cx="8229600" cy="685799"/>
          </a:xfrm>
        </p:spPr>
        <p:txBody>
          <a:bodyPr>
            <a:noAutofit/>
          </a:bodyPr>
          <a:lstStyle/>
          <a:p>
            <a:pPr algn="ctr"/>
            <a:r>
              <a:rPr lang="en-US" sz="4000" u="sng" dirty="0">
                <a:latin typeface="Cambria" pitchFamily="18" charset="0"/>
              </a:rPr>
              <a:t>GMP:  Operations </a:t>
            </a:r>
          </a:p>
        </p:txBody>
      </p:sp>
      <p:sp>
        <p:nvSpPr>
          <p:cNvPr id="4" name="Slide Number Placeholder 3"/>
          <p:cNvSpPr>
            <a:spLocks noGrp="1"/>
          </p:cNvSpPr>
          <p:nvPr>
            <p:ph type="sldNum" sz="quarter" idx="12"/>
          </p:nvPr>
        </p:nvSpPr>
        <p:spPr/>
        <p:txBody>
          <a:bodyPr/>
          <a:lstStyle/>
          <a:p>
            <a:fld id="{CE8B5C2E-2301-4F09-BB91-7075FF90DAB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DDF56732-38E2-9F17-1154-2277488EC093}"/>
              </a:ext>
            </a:extLst>
          </p:cNvPr>
          <p:cNvGraphicFramePr>
            <a:graphicFrameLocks noGrp="1"/>
          </p:cNvGraphicFramePr>
          <p:nvPr>
            <p:ph idx="1"/>
            <p:extLst>
              <p:ext uri="{D42A27DB-BD31-4B8C-83A1-F6EECF244321}">
                <p14:modId xmlns:p14="http://schemas.microsoft.com/office/powerpoint/2010/main" val="2445660514"/>
              </p:ext>
            </p:extLst>
          </p:nvPr>
        </p:nvGraphicFramePr>
        <p:xfrm>
          <a:off x="457200" y="1143000"/>
          <a:ext cx="82296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57200" y="274638"/>
            <a:ext cx="8229600" cy="563562"/>
          </a:xfrm>
        </p:spPr>
        <p:txBody>
          <a:bodyPr>
            <a:normAutofit fontScale="90000"/>
          </a:bodyPr>
          <a:lstStyle/>
          <a:p>
            <a:pPr algn="ctr"/>
            <a:r>
              <a:rPr lang="en-US" sz="4400" u="sng" dirty="0">
                <a:latin typeface="Cambria" pitchFamily="18" charset="0"/>
              </a:rPr>
              <a:t>GMP:  Operations </a:t>
            </a:r>
            <a:endParaRPr lang="en-US" u="sng" dirty="0">
              <a:latin typeface="Cambria" pitchFamily="18" charset="0"/>
            </a:endParaRPr>
          </a:p>
        </p:txBody>
      </p:sp>
      <p:sp>
        <p:nvSpPr>
          <p:cNvPr id="4" name="Slide Number Placeholder 3"/>
          <p:cNvSpPr>
            <a:spLocks noGrp="1"/>
          </p:cNvSpPr>
          <p:nvPr>
            <p:ph type="sldNum" sz="quarter" idx="12"/>
          </p:nvPr>
        </p:nvSpPr>
        <p:spPr/>
        <p:txBody>
          <a:bodyPr/>
          <a:lstStyle/>
          <a:p>
            <a:fld id="{CE8B5C2E-2301-4F09-BB91-7075FF90DABB}"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2">
            <a:extLst>
              <a:ext uri="{FF2B5EF4-FFF2-40B4-BE49-F238E27FC236}">
                <a16:creationId xmlns:a16="http://schemas.microsoft.com/office/drawing/2014/main" id="{FB8CACE4-1851-6EF1-1A6E-AA7D1313494C}"/>
              </a:ext>
            </a:extLst>
          </p:cNvPr>
          <p:cNvGraphicFramePr>
            <a:graphicFrameLocks noGrp="1"/>
          </p:cNvGraphicFramePr>
          <p:nvPr>
            <p:ph idx="1"/>
            <p:extLst>
              <p:ext uri="{D42A27DB-BD31-4B8C-83A1-F6EECF244321}">
                <p14:modId xmlns:p14="http://schemas.microsoft.com/office/powerpoint/2010/main" val="437784813"/>
              </p:ext>
            </p:extLst>
          </p:nvPr>
        </p:nvGraphicFramePr>
        <p:xfrm>
          <a:off x="518159" y="1051719"/>
          <a:ext cx="8229600" cy="4129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457200" y="274638"/>
            <a:ext cx="8229600" cy="1020762"/>
          </a:xfrm>
        </p:spPr>
        <p:txBody>
          <a:bodyPr/>
          <a:lstStyle/>
          <a:p>
            <a:pPr algn="ctr"/>
            <a:r>
              <a:rPr lang="en-US" sz="4400" u="sng" dirty="0">
                <a:latin typeface="Cambria" pitchFamily="18" charset="0"/>
              </a:rPr>
              <a:t>GMP:</a:t>
            </a:r>
            <a:endParaRPr lang="en-US" dirty="0"/>
          </a:p>
        </p:txBody>
      </p:sp>
      <p:sp>
        <p:nvSpPr>
          <p:cNvPr id="4" name="Slide Number Placeholder 3"/>
          <p:cNvSpPr>
            <a:spLocks noGrp="1"/>
          </p:cNvSpPr>
          <p:nvPr>
            <p:ph type="sldNum" sz="quarter" idx="12"/>
          </p:nvPr>
        </p:nvSpPr>
        <p:spPr/>
        <p:txBody>
          <a:bodyPr/>
          <a:lstStyle/>
          <a:p>
            <a:fld id="{CE8B5C2E-2301-4F09-BB91-7075FF90DABB}" type="slidenum">
              <a:rPr lang="en-US" smtClean="0"/>
              <a:pPr/>
              <a:t>8</a:t>
            </a:fld>
            <a:endParaRPr lang="en-US" dirty="0"/>
          </a:p>
        </p:txBody>
      </p:sp>
      <p:pic>
        <p:nvPicPr>
          <p:cNvPr id="6" name="Picture 5" descr="chancerylogo60.gif">
            <a:extLst>
              <a:ext uri="{FF2B5EF4-FFF2-40B4-BE49-F238E27FC236}">
                <a16:creationId xmlns:a16="http://schemas.microsoft.com/office/drawing/2014/main" id="{CDB79907-99C8-AC43-F68C-27EA44897218}"/>
              </a:ext>
            </a:extLst>
          </p:cNvPr>
          <p:cNvPicPr>
            <a:picLocks noChangeAspect="1"/>
          </p:cNvPicPr>
          <p:nvPr/>
        </p:nvPicPr>
        <p:blipFill>
          <a:blip r:embed="rId7" cstate="print"/>
          <a:stretch>
            <a:fillRect/>
          </a:stretch>
        </p:blipFill>
        <p:spPr>
          <a:xfrm>
            <a:off x="4038599" y="5334000"/>
            <a:ext cx="1295400"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22772"/>
            <a:ext cx="8229600" cy="4953000"/>
          </a:xfrm>
        </p:spPr>
        <p:txBody>
          <a:bodyPr>
            <a:normAutofit/>
          </a:bodyPr>
          <a:lstStyle/>
          <a:p>
            <a:pPr>
              <a:lnSpc>
                <a:spcPct val="170000"/>
              </a:lnSpc>
            </a:pPr>
            <a:r>
              <a:rPr lang="en-US" sz="2600" dirty="0">
                <a:latin typeface="Cambria" pitchFamily="18" charset="0"/>
              </a:rPr>
              <a:t>The GMP does not investigate cases at the request of an individual; only by Court Order.  </a:t>
            </a:r>
          </a:p>
          <a:p>
            <a:pPr lvl="1">
              <a:lnSpc>
                <a:spcPct val="170000"/>
              </a:lnSpc>
            </a:pPr>
            <a:r>
              <a:rPr lang="en-US" sz="2000" dirty="0">
                <a:latin typeface="Cambria" pitchFamily="18" charset="0"/>
              </a:rPr>
              <a:t>Why not? </a:t>
            </a:r>
          </a:p>
          <a:p>
            <a:pPr lvl="2">
              <a:lnSpc>
                <a:spcPct val="170000"/>
              </a:lnSpc>
            </a:pPr>
            <a:r>
              <a:rPr lang="en-US" sz="2000" dirty="0">
                <a:latin typeface="Cambria" pitchFamily="18" charset="0"/>
              </a:rPr>
              <a:t>Time management</a:t>
            </a:r>
          </a:p>
          <a:p>
            <a:pPr lvl="2">
              <a:lnSpc>
                <a:spcPct val="170000"/>
              </a:lnSpc>
            </a:pPr>
            <a:r>
              <a:rPr lang="en-US" sz="2000" dirty="0">
                <a:latin typeface="Cambria" pitchFamily="18" charset="0"/>
              </a:rPr>
              <a:t>Record keeping/continuity of caseload</a:t>
            </a:r>
          </a:p>
          <a:p>
            <a:pPr>
              <a:lnSpc>
                <a:spcPct val="170000"/>
              </a:lnSpc>
            </a:pPr>
            <a:r>
              <a:rPr lang="en-US" sz="2600" dirty="0">
                <a:latin typeface="Cambria" pitchFamily="18" charset="0"/>
              </a:rPr>
              <a:t>Anyone with concerns about a guardian should put them in writing and file with the Court of Chancery.  </a:t>
            </a:r>
          </a:p>
          <a:p>
            <a:pPr>
              <a:lnSpc>
                <a:spcPct val="170000"/>
              </a:lnSpc>
              <a:buNone/>
            </a:pPr>
            <a:endParaRPr lang="en-US" dirty="0">
              <a:latin typeface="Cambria" pitchFamily="18" charset="0"/>
            </a:endParaRPr>
          </a:p>
        </p:txBody>
      </p:sp>
      <p:sp>
        <p:nvSpPr>
          <p:cNvPr id="2" name="Title 1"/>
          <p:cNvSpPr>
            <a:spLocks noGrp="1"/>
          </p:cNvSpPr>
          <p:nvPr>
            <p:ph type="title"/>
          </p:nvPr>
        </p:nvSpPr>
        <p:spPr>
          <a:xfrm>
            <a:off x="457200" y="274638"/>
            <a:ext cx="8229600" cy="715962"/>
          </a:xfrm>
        </p:spPr>
        <p:txBody>
          <a:bodyPr>
            <a:normAutofit/>
          </a:bodyPr>
          <a:lstStyle/>
          <a:p>
            <a:pPr algn="ctr"/>
            <a:r>
              <a:rPr lang="en-US" sz="4000" u="sng" dirty="0">
                <a:latin typeface="Cambria" pitchFamily="18" charset="0"/>
              </a:rPr>
              <a:t>GMP: </a:t>
            </a:r>
            <a:endParaRPr lang="en-US" u="sng" dirty="0">
              <a:latin typeface="Cambria" pitchFamily="18" charset="0"/>
            </a:endParaRPr>
          </a:p>
        </p:txBody>
      </p:sp>
      <p:sp>
        <p:nvSpPr>
          <p:cNvPr id="4" name="Slide Number Placeholder 3"/>
          <p:cNvSpPr>
            <a:spLocks noGrp="1"/>
          </p:cNvSpPr>
          <p:nvPr>
            <p:ph type="sldNum" sz="quarter" idx="12"/>
          </p:nvPr>
        </p:nvSpPr>
        <p:spPr/>
        <p:txBody>
          <a:bodyPr/>
          <a:lstStyle/>
          <a:p>
            <a:fld id="{CE8B5C2E-2301-4F09-BB91-7075FF90DAB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rmAutofit/>
          </a:bodyPr>
          <a:lstStyle/>
          <a:p>
            <a:pPr>
              <a:buNone/>
            </a:pPr>
            <a:endParaRPr lang="en-US" sz="2000" dirty="0"/>
          </a:p>
          <a:p>
            <a:pPr>
              <a:buNone/>
            </a:pPr>
            <a:r>
              <a:rPr lang="en-US" sz="2400" dirty="0"/>
              <a:t>For more information regarding Adult Guardianship, please visit the Court of Chancery’s website:  </a:t>
            </a:r>
          </a:p>
          <a:p>
            <a:pPr>
              <a:buNone/>
            </a:pPr>
            <a:endParaRPr lang="en-US" sz="2400" dirty="0"/>
          </a:p>
          <a:p>
            <a:pPr>
              <a:buNone/>
            </a:pPr>
            <a:r>
              <a:rPr lang="en-US" sz="2400" dirty="0">
                <a:hlinkClick r:id="rId2"/>
              </a:rPr>
              <a:t>www.courts.delaware.gov/chancery/guardianship</a:t>
            </a:r>
            <a:endParaRPr lang="en-US" sz="2400" dirty="0"/>
          </a:p>
          <a:p>
            <a:pPr>
              <a:buNone/>
            </a:pPr>
            <a:endParaRPr lang="en-US" sz="2400" dirty="0"/>
          </a:p>
          <a:p>
            <a:pPr>
              <a:buNone/>
            </a:pPr>
            <a:r>
              <a:rPr lang="en-US" sz="2400" dirty="0"/>
              <a:t>For more information regarding the Office of the Public Guardian, please visit the OPG’s website: </a:t>
            </a:r>
          </a:p>
          <a:p>
            <a:pPr>
              <a:buNone/>
            </a:pPr>
            <a:endParaRPr lang="en-US" sz="2400" dirty="0"/>
          </a:p>
          <a:p>
            <a:pPr>
              <a:buNone/>
            </a:pPr>
            <a:r>
              <a:rPr lang="en-US" sz="2400" dirty="0">
                <a:hlinkClick r:id="rId3"/>
              </a:rPr>
              <a:t>www.courts.delaware.gov/publicguardian</a:t>
            </a:r>
            <a:r>
              <a:rPr lang="en-US" sz="2400" dirty="0"/>
              <a:t> </a:t>
            </a:r>
          </a:p>
          <a:p>
            <a:pPr>
              <a:buNone/>
            </a:pPr>
            <a:endParaRPr lang="en-US" sz="2800" dirty="0"/>
          </a:p>
          <a:p>
            <a:pPr>
              <a:buNone/>
            </a:pPr>
            <a:endParaRPr lang="en-US" sz="2800" dirty="0"/>
          </a:p>
          <a:p>
            <a:pPr>
              <a:buNone/>
            </a:pPr>
            <a:endParaRPr lang="en-US" dirty="0"/>
          </a:p>
        </p:txBody>
      </p:sp>
      <p:sp>
        <p:nvSpPr>
          <p:cNvPr id="2" name="Title 1"/>
          <p:cNvSpPr>
            <a:spLocks noGrp="1"/>
          </p:cNvSpPr>
          <p:nvPr>
            <p:ph type="title"/>
          </p:nvPr>
        </p:nvSpPr>
        <p:spPr/>
        <p:txBody>
          <a:bodyPr/>
          <a:lstStyle/>
          <a:p>
            <a:pPr algn="ctr"/>
            <a:r>
              <a:rPr lang="en-US" u="sng" dirty="0">
                <a:latin typeface="Cambria" pitchFamily="18" charset="0"/>
              </a:rPr>
              <a:t>Additional Resources</a:t>
            </a:r>
          </a:p>
        </p:txBody>
      </p:sp>
      <p:sp>
        <p:nvSpPr>
          <p:cNvPr id="4" name="Slide Number Placeholder 3"/>
          <p:cNvSpPr>
            <a:spLocks noGrp="1"/>
          </p:cNvSpPr>
          <p:nvPr>
            <p:ph type="sldNum" sz="quarter" idx="12"/>
          </p:nvPr>
        </p:nvSpPr>
        <p:spPr/>
        <p:txBody>
          <a:bodyPr/>
          <a:lstStyle/>
          <a:p>
            <a:fld id="{CE8B5C2E-2301-4F09-BB91-7075FF90DABB}" type="slidenum">
              <a:rPr lang="en-US" smtClean="0"/>
              <a:pPr/>
              <a:t>10</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Concourse</Template>
  <TotalTime>416</TotalTime>
  <Words>764</Words>
  <Application>Microsoft Office PowerPoint</Application>
  <PresentationFormat>On-screen Show (4:3)</PresentationFormat>
  <Paragraphs>90</Paragraphs>
  <Slides>10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Aptos</vt:lpstr>
      <vt:lpstr>Calibri</vt:lpstr>
      <vt:lpstr>Cambria</vt:lpstr>
      <vt:lpstr>Lucida Sans Unicode</vt:lpstr>
      <vt:lpstr>Verdana</vt:lpstr>
      <vt:lpstr>Wingdings 2</vt:lpstr>
      <vt:lpstr>Wingdings 3</vt:lpstr>
      <vt:lpstr>Concourse</vt:lpstr>
      <vt:lpstr>Guardianship Monitoring Program (GMP)  </vt:lpstr>
      <vt:lpstr>GMP</vt:lpstr>
      <vt:lpstr>GMP:  Initial Development  </vt:lpstr>
      <vt:lpstr>GMP: History</vt:lpstr>
      <vt:lpstr>GMP: History</vt:lpstr>
      <vt:lpstr>GMP:  Operations </vt:lpstr>
      <vt:lpstr>GMP:  Operations </vt:lpstr>
      <vt:lpstr>GMP:</vt:lpstr>
      <vt:lpstr>GMP: </vt:lpstr>
      <vt:lpstr>Additional Resources</vt:lpstr>
    </vt:vector>
  </TitlesOfParts>
  <Company>Judicial Information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Adult Guardianships</dc:title>
  <dc:creator>Hageman Sherri (Courts)</dc:creator>
  <cp:lastModifiedBy>Hageman, Sherri (Courts)</cp:lastModifiedBy>
  <cp:revision>106</cp:revision>
  <dcterms:created xsi:type="dcterms:W3CDTF">2013-12-11T20:40:49Z</dcterms:created>
  <dcterms:modified xsi:type="dcterms:W3CDTF">2026-03-16T17:08:42Z</dcterms:modified>
</cp:coreProperties>
</file>